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7" r:id="rId6"/>
    <p:sldId id="262" r:id="rId7"/>
    <p:sldId id="258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51" d="100"/>
          <a:sy n="51" d="100"/>
        </p:scale>
        <p:origin x="-522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51631B-B181-4537-9699-80A14749AD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830652A-D12A-42A9-B9D1-57D738DA9E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740630B-88CD-4E90-A609-8FFC92D7C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413E-83A6-4B73-B65C-1C2DE420C171}" type="datetimeFigureOut">
              <a:rPr lang="en-NZ" smtClean="0"/>
              <a:t>28/08/2017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3ADBD3-AF63-416B-9D57-8C7EAD720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D41792C-24BF-4256-9365-7FBA89B72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0533-F699-40DF-8A67-D22EE2F9A32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50206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30F73F-F449-4C6E-B504-508A28820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C6904F8-E91E-4249-9CAE-4F2188C08C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78FCE8-25C3-41E2-8134-59AD6B0A9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413E-83A6-4B73-B65C-1C2DE420C171}" type="datetimeFigureOut">
              <a:rPr lang="en-NZ" smtClean="0"/>
              <a:t>28/08/2017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C6F6508-00C3-4AC9-B4C4-E5506F426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C95422A-838A-49EE-9B63-500D4EF31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0533-F699-40DF-8A67-D22EE2F9A32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0759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DF457B2-A025-4475-B64F-A6CD38C348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11906B1-8DEF-4AB9-A989-6DAA401689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7B03F5F-E9F4-4CE9-84EF-617703C98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413E-83A6-4B73-B65C-1C2DE420C171}" type="datetimeFigureOut">
              <a:rPr lang="en-NZ" smtClean="0"/>
              <a:t>28/08/2017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0743AC1-30FD-41EB-A8F2-65DFEBA4A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375A013-B4F2-47FD-97F2-B818C0126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0533-F699-40DF-8A67-D22EE2F9A32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57017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3D99BC-0234-4D01-9C09-0BD1AB9B5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81EE45-4D70-4F1E-9FD8-19256AB83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EC4A2EC-2DEC-42BF-9BD4-9A874FF53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413E-83A6-4B73-B65C-1C2DE420C171}" type="datetimeFigureOut">
              <a:rPr lang="en-NZ" smtClean="0"/>
              <a:t>28/08/2017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A3355A1-29EC-495F-98D3-8B1589CCF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0054C0-8180-4A11-8AAF-9D19E4298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0533-F699-40DF-8A67-D22EE2F9A32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86248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F033C1-7996-437A-BEFE-D8FA9F987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0A071C8-5E2E-4333-AC35-96A4A53065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D4B5C3-DB05-46E1-B131-B82B4AA75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413E-83A6-4B73-B65C-1C2DE420C171}" type="datetimeFigureOut">
              <a:rPr lang="en-NZ" smtClean="0"/>
              <a:t>28/08/2017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38F8F9-978C-49D9-84F4-5247745A4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96F6DB8-01C0-476F-9968-1BBAB5B26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0533-F699-40DF-8A67-D22EE2F9A32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71499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50AAE5-5F06-43D7-AC1D-3ED259335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95082E-4985-4732-87A9-4E3A37E31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2660625-F4BD-4E7F-B8D3-F7811924DE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F32A9D9-90AD-457B-B3E6-9381F58F4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413E-83A6-4B73-B65C-1C2DE420C171}" type="datetimeFigureOut">
              <a:rPr lang="en-NZ" smtClean="0"/>
              <a:t>28/08/2017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5AFCB1A-679E-4616-AAD3-DEE512E9A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7825972-20A3-4EBA-8D35-0046162ED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0533-F699-40DF-8A67-D22EE2F9A32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41762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D06BC4-B08D-4106-B46C-57316A6A7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AC242FC-BE86-4AED-B054-2DD2C597B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4493E28-4B1A-454F-8663-138C9B6011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E303414-A47D-453D-8BCF-D74FE33A85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A867B01-207E-4B19-9597-42E3B6FBAD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24BA2EA-F394-4A5D-AEED-8BEAE4181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413E-83A6-4B73-B65C-1C2DE420C171}" type="datetimeFigureOut">
              <a:rPr lang="en-NZ" smtClean="0"/>
              <a:t>28/08/2017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BC44C7A-EC93-431D-895F-2CFF67DCD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B91E6ED-5E01-4056-8907-4A4694AC2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0533-F699-40DF-8A67-D22EE2F9A32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19641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784760-8974-4FBA-9E40-F4E9CD743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1637C34-416F-468D-BC5C-4AAB1E5FB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413E-83A6-4B73-B65C-1C2DE420C171}" type="datetimeFigureOut">
              <a:rPr lang="en-NZ" smtClean="0"/>
              <a:t>28/08/2017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9068CF1-BF38-4329-A8FB-E9E664250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D159FC3-0905-4188-B7D3-E2D9C2F41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0533-F699-40DF-8A67-D22EE2F9A32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63097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F6A0FCD-8479-4070-A592-D684B5DF2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413E-83A6-4B73-B65C-1C2DE420C171}" type="datetimeFigureOut">
              <a:rPr lang="en-NZ" smtClean="0"/>
              <a:t>28/08/2017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C62A98C-ADC3-45A5-91E8-E11C25F7D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F140112-B2DA-4F3F-97DE-94A57C4D0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0533-F699-40DF-8A67-D22EE2F9A32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78521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9E9227-F2A2-4506-8BFD-B00EA7DF1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3BDEB2-9812-4738-8DC5-4C466A3A3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5BE484D-D2F0-4B09-89A1-182D6C23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4167494-FFDE-47C9-834F-81D9E55F2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413E-83A6-4B73-B65C-1C2DE420C171}" type="datetimeFigureOut">
              <a:rPr lang="en-NZ" smtClean="0"/>
              <a:t>28/08/2017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71BC75B-3AA0-4BF4-BFCA-C7180DF92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94BEB8F-72EB-46A4-8713-5632BADAD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0533-F699-40DF-8A67-D22EE2F9A32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6550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D463DF-A008-46AE-BA83-E99637F57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C8FC636-519C-4C3A-A8B0-7730209DAA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94E353C-F294-4465-A2E0-815034B4F0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62BCB43-E944-4AFC-BA23-2ACCA790E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413E-83A6-4B73-B65C-1C2DE420C171}" type="datetimeFigureOut">
              <a:rPr lang="en-NZ" smtClean="0"/>
              <a:t>28/08/2017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B032445-AA99-43B5-8301-10F2A60F6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E4294FB-CAA5-4E9D-A335-5515242C2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0533-F699-40DF-8A67-D22EE2F9A32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56457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8B98998-9695-4EAE-B1DF-E8E30DD39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82E1FC8-90E2-4BE1-82CD-B70F1B0C51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B604642-306F-4A64-B910-629CEFA132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8413E-83A6-4B73-B65C-1C2DE420C171}" type="datetimeFigureOut">
              <a:rPr lang="en-NZ" smtClean="0"/>
              <a:t>28/08/2017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6AD098-94CE-4B46-B709-F421BCF637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14E25B8-33EA-434B-AAD8-22B568F72C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20533-F699-40DF-8A67-D22EE2F9A32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67545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5309C3-6B0A-4A40-8AC8-6815B0B2EF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NZ" dirty="0"/>
              <a:t>New Plymouth District Council Local Purposes</a:t>
            </a:r>
            <a:br>
              <a:rPr lang="en-NZ" dirty="0"/>
            </a:br>
            <a:r>
              <a:rPr lang="en-NZ" dirty="0"/>
              <a:t>(Waitara Lands) Bill</a:t>
            </a:r>
          </a:p>
        </p:txBody>
      </p:sp>
    </p:spTree>
    <p:extLst>
      <p:ext uri="{BB962C8B-B14F-4D97-AF65-F5344CB8AC3E}">
        <p14:creationId xmlns:p14="http://schemas.microsoft.com/office/powerpoint/2010/main" val="3545407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9E698B-04E1-4165-B220-EF33C42AE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/>
              <a:t>The Bill you submitted 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2013C1-5358-4437-BE9B-6734A36C1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dirty="0"/>
              <a:t>Freed the restrictions on how the NPDC and TRC could spend the proceeds from leases and freeholding the leased land;</a:t>
            </a:r>
          </a:p>
          <a:p>
            <a:r>
              <a:rPr lang="en-NZ" dirty="0"/>
              <a:t>Created one Statutory Board, the </a:t>
            </a:r>
            <a:r>
              <a:rPr lang="en-NZ" dirty="0" err="1"/>
              <a:t>Waitara</a:t>
            </a:r>
            <a:r>
              <a:rPr lang="en-NZ" dirty="0"/>
              <a:t> Community Board to spend all of NPDC’s proceeds;</a:t>
            </a:r>
          </a:p>
          <a:p>
            <a:r>
              <a:rPr lang="en-NZ" dirty="0"/>
              <a:t>The Board would have 2 </a:t>
            </a:r>
            <a:r>
              <a:rPr lang="en-NZ" dirty="0" err="1"/>
              <a:t>Te</a:t>
            </a:r>
            <a:r>
              <a:rPr lang="en-NZ" dirty="0"/>
              <a:t> </a:t>
            </a:r>
            <a:r>
              <a:rPr lang="en-NZ" dirty="0" err="1"/>
              <a:t>Atiawa</a:t>
            </a:r>
            <a:r>
              <a:rPr lang="en-NZ" dirty="0"/>
              <a:t> members on it;</a:t>
            </a:r>
          </a:p>
          <a:p>
            <a:r>
              <a:rPr lang="en-NZ" dirty="0"/>
              <a:t>Could not appoint it’s own chair – this was appointed by the Council.</a:t>
            </a:r>
          </a:p>
          <a:p>
            <a:r>
              <a:rPr lang="en-NZ" dirty="0"/>
              <a:t>NPDC would return;</a:t>
            </a:r>
          </a:p>
          <a:p>
            <a:pPr marL="0" indent="0">
              <a:buNone/>
            </a:pPr>
            <a:r>
              <a:rPr lang="en-NZ" dirty="0"/>
              <a:t>- 13 ha of developable land at Brown Road;</a:t>
            </a:r>
          </a:p>
          <a:p>
            <a:pPr marL="0" indent="0">
              <a:buNone/>
            </a:pPr>
            <a:r>
              <a:rPr lang="en-NZ" dirty="0"/>
              <a:t>- 30 ha of reserve land transferred (with joint management but Council paying all admin costs of the reserve); and</a:t>
            </a:r>
          </a:p>
          <a:p>
            <a:pPr marL="0" indent="0">
              <a:buNone/>
            </a:pPr>
            <a:r>
              <a:rPr lang="en-NZ" dirty="0"/>
              <a:t>- 40 ha of Right of First Refusal Land. </a:t>
            </a:r>
          </a:p>
        </p:txBody>
      </p:sp>
    </p:spTree>
    <p:extLst>
      <p:ext uri="{BB962C8B-B14F-4D97-AF65-F5344CB8AC3E}">
        <p14:creationId xmlns:p14="http://schemas.microsoft.com/office/powerpoint/2010/main" val="632986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B530C9-525C-48B8-A61E-AA47A380D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The Bill you submitted 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F99B3E-83AC-467E-AA5D-A08984097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02359"/>
          </a:xfrm>
        </p:spPr>
        <p:txBody>
          <a:bodyPr>
            <a:normAutofit lnSpcReduction="10000"/>
          </a:bodyPr>
          <a:lstStyle/>
          <a:p>
            <a:r>
              <a:rPr lang="en-NZ" dirty="0"/>
              <a:t>The TRC provisions said that the TRC would spend all of its proceeds in </a:t>
            </a:r>
            <a:r>
              <a:rPr lang="en-NZ" dirty="0" err="1"/>
              <a:t>Waitara</a:t>
            </a:r>
            <a:r>
              <a:rPr lang="en-NZ" dirty="0"/>
              <a:t> and if it could not, it could spend them in the wider Taranaki region.</a:t>
            </a:r>
          </a:p>
          <a:p>
            <a:pPr marL="0" indent="0">
              <a:buNone/>
            </a:pPr>
            <a:endParaRPr lang="en-NZ" dirty="0"/>
          </a:p>
          <a:p>
            <a:r>
              <a:rPr lang="en-NZ" dirty="0"/>
              <a:t>There was no transparency or clarity about how its spending at </a:t>
            </a:r>
            <a:r>
              <a:rPr lang="en-NZ" dirty="0" err="1"/>
              <a:t>Waitara</a:t>
            </a:r>
            <a:r>
              <a:rPr lang="en-NZ" dirty="0"/>
              <a:t> work, what projects would get priority or how it would decide when it couldn’t spend the money.</a:t>
            </a:r>
          </a:p>
        </p:txBody>
      </p:sp>
    </p:spTree>
    <p:extLst>
      <p:ext uri="{BB962C8B-B14F-4D97-AF65-F5344CB8AC3E}">
        <p14:creationId xmlns:p14="http://schemas.microsoft.com/office/powerpoint/2010/main" val="2905300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E2C113-E175-4693-ACA2-E79A8ECC9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/>
              <a:t>This version of the Bill: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6C8ADB-D359-4832-9ABE-45D063542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/>
              <a:t>Enables the Council to purchase land for </a:t>
            </a:r>
            <a:r>
              <a:rPr lang="en-NZ" dirty="0" err="1"/>
              <a:t>hapu</a:t>
            </a:r>
            <a:r>
              <a:rPr lang="en-NZ" dirty="0"/>
              <a:t>/iwi.</a:t>
            </a:r>
          </a:p>
          <a:p>
            <a:r>
              <a:rPr lang="en-NZ" dirty="0"/>
              <a:t>Creates a second fund, the </a:t>
            </a:r>
            <a:r>
              <a:rPr lang="en-NZ" dirty="0" err="1"/>
              <a:t>Waitara</a:t>
            </a:r>
            <a:r>
              <a:rPr lang="en-NZ" dirty="0"/>
              <a:t> </a:t>
            </a:r>
            <a:r>
              <a:rPr lang="en-NZ" dirty="0" err="1"/>
              <a:t>Hapū</a:t>
            </a:r>
            <a:r>
              <a:rPr lang="en-NZ" dirty="0"/>
              <a:t> Land Fund and a committee to decide how the fund will be spent.</a:t>
            </a:r>
          </a:p>
          <a:p>
            <a:r>
              <a:rPr lang="en-NZ" dirty="0"/>
              <a:t>The fund is for the: purchase, development, management of land for benefit of </a:t>
            </a:r>
            <a:r>
              <a:rPr lang="en-NZ" dirty="0" err="1"/>
              <a:t>Waitara</a:t>
            </a:r>
            <a:r>
              <a:rPr lang="en-NZ" dirty="0"/>
              <a:t> </a:t>
            </a:r>
            <a:r>
              <a:rPr lang="en-NZ" dirty="0" err="1"/>
              <a:t>hapū</a:t>
            </a:r>
            <a:r>
              <a:rPr lang="en-NZ" dirty="0"/>
              <a:t>.</a:t>
            </a:r>
          </a:p>
          <a:p>
            <a:r>
              <a:rPr lang="en-NZ" dirty="0"/>
              <a:t>The committee that operates the fund is made up of four people – two people from each </a:t>
            </a:r>
            <a:r>
              <a:rPr lang="en-NZ" dirty="0" err="1"/>
              <a:t>hapū</a:t>
            </a:r>
            <a:r>
              <a:rPr lang="en-NZ" dirty="0"/>
              <a:t>.  It has all decision making delegated to it so that it can </a:t>
            </a:r>
            <a:r>
              <a:rPr lang="en-NZ" b="1" dirty="0"/>
              <a:t>determine</a:t>
            </a:r>
            <a:r>
              <a:rPr lang="en-NZ" dirty="0"/>
              <a:t> how money should be spent.</a:t>
            </a:r>
          </a:p>
          <a:p>
            <a:r>
              <a:rPr lang="en-NZ" dirty="0"/>
              <a:t>The Statutory Board then must carry out the determinations.  It cannot disagree with the HLFC (unless the committee breaches the Council’s standing orders or code of conduct or the law).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75834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7F553493-40FE-415E-A4D1-1F5E293857AC}"/>
              </a:ext>
            </a:extLst>
          </p:cNvPr>
          <p:cNvSpPr/>
          <p:nvPr/>
        </p:nvSpPr>
        <p:spPr>
          <a:xfrm>
            <a:off x="3063780" y="255652"/>
            <a:ext cx="6149130" cy="18593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b="1" dirty="0">
                <a:solidFill>
                  <a:schemeClr val="tx1"/>
                </a:solidFill>
              </a:rPr>
              <a:t>NPDC:</a:t>
            </a:r>
          </a:p>
          <a:p>
            <a:pPr algn="ctr"/>
            <a:r>
              <a:rPr lang="en-NZ" dirty="0">
                <a:solidFill>
                  <a:schemeClr val="tx1"/>
                </a:solidFill>
              </a:rPr>
              <a:t>-Establishes the </a:t>
            </a:r>
            <a:r>
              <a:rPr lang="en-NZ" dirty="0" err="1">
                <a:solidFill>
                  <a:schemeClr val="tx1"/>
                </a:solidFill>
              </a:rPr>
              <a:t>Waitara</a:t>
            </a:r>
            <a:r>
              <a:rPr lang="en-NZ" dirty="0">
                <a:solidFill>
                  <a:schemeClr val="tx1"/>
                </a:solidFill>
              </a:rPr>
              <a:t> Community Fund and the </a:t>
            </a:r>
            <a:r>
              <a:rPr lang="en-NZ" dirty="0" err="1">
                <a:solidFill>
                  <a:schemeClr val="tx1"/>
                </a:solidFill>
              </a:rPr>
              <a:t>Hapū</a:t>
            </a:r>
            <a:r>
              <a:rPr lang="en-NZ" dirty="0">
                <a:solidFill>
                  <a:schemeClr val="tx1"/>
                </a:solidFill>
              </a:rPr>
              <a:t> Land Committee Fund</a:t>
            </a:r>
          </a:p>
          <a:p>
            <a:pPr marL="285750" indent="-285750" algn="ctr">
              <a:buFontTx/>
              <a:buChar char="-"/>
            </a:pPr>
            <a:r>
              <a:rPr lang="en-NZ" dirty="0">
                <a:solidFill>
                  <a:schemeClr val="tx1"/>
                </a:solidFill>
              </a:rPr>
              <a:t>Empowers the </a:t>
            </a:r>
            <a:r>
              <a:rPr lang="en-NZ" dirty="0" err="1">
                <a:solidFill>
                  <a:schemeClr val="tx1"/>
                </a:solidFill>
              </a:rPr>
              <a:t>Hapū</a:t>
            </a:r>
            <a:r>
              <a:rPr lang="en-NZ" dirty="0">
                <a:solidFill>
                  <a:schemeClr val="tx1"/>
                </a:solidFill>
              </a:rPr>
              <a:t> Land Fund Committee</a:t>
            </a:r>
          </a:p>
          <a:p>
            <a:pPr marL="285750" indent="-285750" algn="ctr">
              <a:buFontTx/>
              <a:buChar char="-"/>
            </a:pPr>
            <a:r>
              <a:rPr lang="en-NZ" dirty="0">
                <a:solidFill>
                  <a:schemeClr val="tx1"/>
                </a:solidFill>
              </a:rPr>
              <a:t>- Administers the scheme of Annual Releases from </a:t>
            </a:r>
            <a:r>
              <a:rPr lang="en-NZ" dirty="0" err="1">
                <a:solidFill>
                  <a:schemeClr val="tx1"/>
                </a:solidFill>
              </a:rPr>
              <a:t>Waitara</a:t>
            </a:r>
            <a:r>
              <a:rPr lang="en-NZ" dirty="0">
                <a:solidFill>
                  <a:schemeClr val="tx1"/>
                </a:solidFill>
              </a:rPr>
              <a:t> Community Fund</a:t>
            </a:r>
            <a:endParaRPr lang="en-NZ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5CC243E-85B5-4807-B23F-23918B617912}"/>
              </a:ext>
            </a:extLst>
          </p:cNvPr>
          <p:cNvSpPr/>
          <p:nvPr/>
        </p:nvSpPr>
        <p:spPr>
          <a:xfrm>
            <a:off x="2647070" y="2354062"/>
            <a:ext cx="1208014" cy="3942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2443402-DC23-4D4E-924C-C441CF77808E}"/>
              </a:ext>
            </a:extLst>
          </p:cNvPr>
          <p:cNvSpPr txBox="1"/>
          <p:nvPr/>
        </p:nvSpPr>
        <p:spPr>
          <a:xfrm>
            <a:off x="2647070" y="2366538"/>
            <a:ext cx="1208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The Funds: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DB726F5-6FEA-4093-BE25-A9D9A4844F31}"/>
              </a:ext>
            </a:extLst>
          </p:cNvPr>
          <p:cNvSpPr txBox="1"/>
          <p:nvPr/>
        </p:nvSpPr>
        <p:spPr>
          <a:xfrm>
            <a:off x="376393" y="3074722"/>
            <a:ext cx="2315362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b="1" dirty="0" err="1"/>
              <a:t>Waitara</a:t>
            </a:r>
            <a:r>
              <a:rPr lang="en-NZ" b="1" dirty="0"/>
              <a:t> Community Fund    (50%):</a:t>
            </a:r>
          </a:p>
          <a:p>
            <a:pPr lvl="0"/>
            <a:r>
              <a:rPr lang="en-NZ" dirty="0"/>
              <a:t> - Benefit of </a:t>
            </a:r>
            <a:r>
              <a:rPr lang="en-NZ" dirty="0" err="1"/>
              <a:t>Waitara</a:t>
            </a:r>
            <a:r>
              <a:rPr lang="en-NZ" dirty="0"/>
              <a:t> community or any part of community.</a:t>
            </a:r>
          </a:p>
          <a:p>
            <a:pPr lvl="0"/>
            <a:r>
              <a:rPr lang="en-NZ" dirty="0"/>
              <a:t>- Perpetual fund.</a:t>
            </a:r>
          </a:p>
          <a:p>
            <a:endParaRPr lang="en-NZ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74D0E87E-B744-4E31-9269-0C85E63E8D86}"/>
              </a:ext>
            </a:extLst>
          </p:cNvPr>
          <p:cNvSpPr/>
          <p:nvPr/>
        </p:nvSpPr>
        <p:spPr>
          <a:xfrm>
            <a:off x="3088304" y="3074722"/>
            <a:ext cx="2751589" cy="20313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825349D-EA57-4724-9496-5EB3237CF7A1}"/>
              </a:ext>
            </a:extLst>
          </p:cNvPr>
          <p:cNvSpPr txBox="1"/>
          <p:nvPr/>
        </p:nvSpPr>
        <p:spPr>
          <a:xfrm>
            <a:off x="3047516" y="3091078"/>
            <a:ext cx="27515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b="1" dirty="0" err="1"/>
              <a:t>Hapū</a:t>
            </a:r>
            <a:r>
              <a:rPr lang="en-NZ" b="1" dirty="0"/>
              <a:t> Land Fund   (50%):</a:t>
            </a:r>
          </a:p>
          <a:p>
            <a:pPr marL="285750" indent="-285750">
              <a:buFontTx/>
              <a:buChar char="-"/>
            </a:pPr>
            <a:r>
              <a:rPr lang="en-NZ" dirty="0"/>
              <a:t>Purchase, development, management of land for benefit of </a:t>
            </a:r>
            <a:r>
              <a:rPr lang="en-NZ" dirty="0" err="1"/>
              <a:t>Waitara</a:t>
            </a:r>
            <a:r>
              <a:rPr lang="en-NZ" dirty="0"/>
              <a:t> </a:t>
            </a:r>
            <a:r>
              <a:rPr lang="en-NZ" dirty="0" err="1"/>
              <a:t>hapū</a:t>
            </a:r>
            <a:r>
              <a:rPr lang="en-NZ" dirty="0"/>
              <a:t>.</a:t>
            </a:r>
          </a:p>
          <a:p>
            <a:pPr marL="285750" indent="-285750">
              <a:buFontTx/>
              <a:buChar char="-"/>
            </a:pPr>
            <a:r>
              <a:rPr lang="en-NZ" dirty="0"/>
              <a:t>Not perpetual (principal may be spent).</a:t>
            </a:r>
          </a:p>
          <a:p>
            <a:r>
              <a:rPr lang="en-NZ" dirty="0"/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AFA2FB9-A6A9-443B-BA8D-57093536C5C7}"/>
              </a:ext>
            </a:extLst>
          </p:cNvPr>
          <p:cNvSpPr txBox="1"/>
          <p:nvPr/>
        </p:nvSpPr>
        <p:spPr>
          <a:xfrm>
            <a:off x="6707515" y="2234394"/>
            <a:ext cx="52158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b="1" dirty="0" err="1"/>
              <a:t>Waitara</a:t>
            </a:r>
            <a:r>
              <a:rPr lang="en-NZ" b="1" dirty="0"/>
              <a:t> Statutory Board:</a:t>
            </a:r>
          </a:p>
          <a:p>
            <a:pPr lvl="0"/>
            <a:r>
              <a:rPr lang="en-NZ" dirty="0"/>
              <a:t>- Established and empowered by statute</a:t>
            </a:r>
          </a:p>
          <a:p>
            <a:pPr lvl="0"/>
            <a:r>
              <a:rPr lang="en-NZ" dirty="0"/>
              <a:t>- Council members and Trustees are the members</a:t>
            </a:r>
          </a:p>
          <a:p>
            <a:r>
              <a:rPr lang="en-NZ" dirty="0"/>
              <a:t> It: </a:t>
            </a:r>
          </a:p>
          <a:p>
            <a:pPr lvl="0"/>
            <a:r>
              <a:rPr lang="en-NZ" dirty="0"/>
              <a:t>- Distributes $ from </a:t>
            </a:r>
            <a:r>
              <a:rPr lang="en-NZ" dirty="0" err="1"/>
              <a:t>Hapū</a:t>
            </a:r>
            <a:r>
              <a:rPr lang="en-NZ" dirty="0"/>
              <a:t> Land Fund in accordance with determinations </a:t>
            </a:r>
            <a:r>
              <a:rPr lang="en-NZ" b="1" dirty="0"/>
              <a:t>of HLF Committee</a:t>
            </a:r>
            <a:r>
              <a:rPr lang="en-NZ" dirty="0"/>
              <a:t> </a:t>
            </a:r>
          </a:p>
          <a:p>
            <a:pPr lvl="0"/>
            <a:r>
              <a:rPr lang="en-NZ" dirty="0"/>
              <a:t>- </a:t>
            </a:r>
            <a:r>
              <a:rPr lang="en-NZ" b="1" dirty="0"/>
              <a:t>Determines</a:t>
            </a:r>
            <a:r>
              <a:rPr lang="en-NZ" dirty="0"/>
              <a:t> and distributes from Annual Releases from </a:t>
            </a:r>
            <a:r>
              <a:rPr lang="en-NZ" dirty="0" err="1"/>
              <a:t>Waitara</a:t>
            </a:r>
            <a:r>
              <a:rPr lang="en-NZ" dirty="0"/>
              <a:t> Community Fund</a:t>
            </a:r>
          </a:p>
          <a:p>
            <a:endParaRPr lang="en-NZ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98CF212E-2559-4E86-AF9B-731911AAC985}"/>
              </a:ext>
            </a:extLst>
          </p:cNvPr>
          <p:cNvSpPr/>
          <p:nvPr/>
        </p:nvSpPr>
        <p:spPr>
          <a:xfrm>
            <a:off x="6707516" y="2236596"/>
            <a:ext cx="4927758" cy="23633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E5E479DB-793E-41F8-B838-96B74EE67CD8}"/>
              </a:ext>
            </a:extLst>
          </p:cNvPr>
          <p:cNvSpPr/>
          <p:nvPr/>
        </p:nvSpPr>
        <p:spPr>
          <a:xfrm>
            <a:off x="6707514" y="4730619"/>
            <a:ext cx="4927760" cy="18941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3F615523-DD99-425F-BCDD-0B0CB4722DBF}"/>
              </a:ext>
            </a:extLst>
          </p:cNvPr>
          <p:cNvSpPr txBox="1"/>
          <p:nvPr/>
        </p:nvSpPr>
        <p:spPr>
          <a:xfrm>
            <a:off x="6748303" y="4706563"/>
            <a:ext cx="47026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b="1" dirty="0" err="1"/>
              <a:t>Hapū</a:t>
            </a:r>
            <a:r>
              <a:rPr lang="en-NZ" b="1" dirty="0"/>
              <a:t> Land Fund Committee</a:t>
            </a:r>
            <a:r>
              <a:rPr lang="en-NZ" dirty="0"/>
              <a:t>:</a:t>
            </a:r>
          </a:p>
          <a:p>
            <a:pPr lvl="0"/>
            <a:r>
              <a:rPr lang="en-NZ" dirty="0"/>
              <a:t> - 2 members of each </a:t>
            </a:r>
            <a:r>
              <a:rPr lang="en-NZ" dirty="0" err="1"/>
              <a:t>Waitara</a:t>
            </a:r>
            <a:r>
              <a:rPr lang="en-NZ" dirty="0"/>
              <a:t> </a:t>
            </a:r>
            <a:r>
              <a:rPr lang="en-NZ" dirty="0" err="1"/>
              <a:t>hapū</a:t>
            </a:r>
            <a:endParaRPr lang="en-NZ" dirty="0"/>
          </a:p>
          <a:p>
            <a:pPr lvl="0"/>
            <a:r>
              <a:rPr lang="en-NZ" dirty="0"/>
              <a:t>- Committee of </a:t>
            </a:r>
            <a:r>
              <a:rPr lang="en-NZ" dirty="0" err="1"/>
              <a:t>Waitara</a:t>
            </a:r>
            <a:r>
              <a:rPr lang="en-NZ" dirty="0"/>
              <a:t> Stat Board</a:t>
            </a:r>
          </a:p>
          <a:p>
            <a:r>
              <a:rPr lang="en-NZ" dirty="0"/>
              <a:t> </a:t>
            </a:r>
          </a:p>
          <a:p>
            <a:pPr marL="285750" indent="-285750">
              <a:buFontTx/>
              <a:buChar char="-"/>
            </a:pPr>
            <a:r>
              <a:rPr lang="en-NZ" b="1" dirty="0"/>
              <a:t>Determine</a:t>
            </a:r>
            <a:r>
              <a:rPr lang="en-NZ" dirty="0"/>
              <a:t> amounts and purposes of distributions from </a:t>
            </a:r>
            <a:r>
              <a:rPr lang="en-NZ" dirty="0" err="1"/>
              <a:t>Hapū</a:t>
            </a:r>
            <a:r>
              <a:rPr lang="en-NZ" dirty="0"/>
              <a:t> Land Fund. </a:t>
            </a:r>
          </a:p>
          <a:p>
            <a:endParaRPr lang="en-NZ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3D08C3E5-F4B6-4A68-B42C-B5D513FD3AA6}"/>
              </a:ext>
            </a:extLst>
          </p:cNvPr>
          <p:cNvCxnSpPr>
            <a:cxnSpLocks/>
          </p:cNvCxnSpPr>
          <p:nvPr/>
        </p:nvCxnSpPr>
        <p:spPr>
          <a:xfrm flipH="1">
            <a:off x="1362269" y="1794909"/>
            <a:ext cx="1701511" cy="1292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xmlns="" id="{DF28F2CE-207E-44C9-9A69-BBD31ACECDAC}"/>
              </a:ext>
            </a:extLst>
          </p:cNvPr>
          <p:cNvCxnSpPr>
            <a:cxnSpLocks/>
          </p:cNvCxnSpPr>
          <p:nvPr/>
        </p:nvCxnSpPr>
        <p:spPr>
          <a:xfrm>
            <a:off x="4885901" y="5094209"/>
            <a:ext cx="2092327" cy="5834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xmlns="" id="{445FC6D9-7D8A-4556-A597-7DBC4E310A45}"/>
              </a:ext>
            </a:extLst>
          </p:cNvPr>
          <p:cNvCxnSpPr>
            <a:cxnSpLocks/>
          </p:cNvCxnSpPr>
          <p:nvPr/>
        </p:nvCxnSpPr>
        <p:spPr>
          <a:xfrm flipH="1" flipV="1">
            <a:off x="9897386" y="4246095"/>
            <a:ext cx="1035697" cy="10796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xmlns="" id="{17708BF3-5176-4F6F-AB16-1549BA498856}"/>
              </a:ext>
            </a:extLst>
          </p:cNvPr>
          <p:cNvCxnSpPr>
            <a:cxnSpLocks/>
          </p:cNvCxnSpPr>
          <p:nvPr/>
        </p:nvCxnSpPr>
        <p:spPr>
          <a:xfrm>
            <a:off x="3856029" y="2130528"/>
            <a:ext cx="866677" cy="9566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3775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FEBE5A-3859-4C5F-9192-F2EB3DEB9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/>
              <a:t>This version of the Bill: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72146B-A635-40C7-893B-127CF659D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939"/>
            <a:ext cx="10515600" cy="5150498"/>
          </a:xfrm>
        </p:spPr>
        <p:txBody>
          <a:bodyPr>
            <a:normAutofit fontScale="85000" lnSpcReduction="20000"/>
          </a:bodyPr>
          <a:lstStyle/>
          <a:p>
            <a:r>
              <a:rPr lang="en-NZ" dirty="0"/>
              <a:t>Creates a committee for the health and management of the </a:t>
            </a:r>
            <a:r>
              <a:rPr lang="en-NZ" dirty="0" err="1"/>
              <a:t>Waitara</a:t>
            </a:r>
            <a:r>
              <a:rPr lang="en-NZ" dirty="0"/>
              <a:t> River.  All of TRC’s proceeds from the leases or freeholding will go to this committee.</a:t>
            </a:r>
          </a:p>
          <a:p>
            <a:r>
              <a:rPr lang="en-NZ" dirty="0"/>
              <a:t>The Committee is made up of all the iwi that have mana whenua over the river, stretching from </a:t>
            </a:r>
            <a:r>
              <a:rPr lang="en-NZ" dirty="0" err="1"/>
              <a:t>Te</a:t>
            </a:r>
            <a:r>
              <a:rPr lang="en-NZ" dirty="0"/>
              <a:t> </a:t>
            </a:r>
            <a:r>
              <a:rPr lang="en-NZ" dirty="0" err="1"/>
              <a:t>Atiawa</a:t>
            </a:r>
            <a:r>
              <a:rPr lang="en-NZ" dirty="0"/>
              <a:t> at the mouth, to </a:t>
            </a:r>
            <a:r>
              <a:rPr lang="en-NZ" dirty="0" err="1"/>
              <a:t>Ngati</a:t>
            </a:r>
            <a:r>
              <a:rPr lang="en-NZ" dirty="0"/>
              <a:t> </a:t>
            </a:r>
            <a:r>
              <a:rPr lang="en-NZ" dirty="0" err="1"/>
              <a:t>Maniapoto</a:t>
            </a:r>
            <a:r>
              <a:rPr lang="en-NZ" dirty="0"/>
              <a:t> (if they choose) at the top.</a:t>
            </a:r>
          </a:p>
          <a:p>
            <a:r>
              <a:rPr lang="en-NZ" dirty="0"/>
              <a:t>It is a joint committee – equal number of TRC people to iwi.</a:t>
            </a:r>
          </a:p>
          <a:p>
            <a:r>
              <a:rPr lang="en-NZ" dirty="0"/>
              <a:t>This is a </a:t>
            </a:r>
            <a:r>
              <a:rPr lang="en-NZ" b="1" dirty="0"/>
              <a:t>FIRST </a:t>
            </a:r>
            <a:r>
              <a:rPr lang="en-NZ" dirty="0"/>
              <a:t>– the committee makes </a:t>
            </a:r>
            <a:r>
              <a:rPr lang="en-NZ" b="1" dirty="0"/>
              <a:t>determinations</a:t>
            </a:r>
            <a:r>
              <a:rPr lang="en-NZ" dirty="0"/>
              <a:t> not recommendations.</a:t>
            </a:r>
          </a:p>
          <a:p>
            <a:r>
              <a:rPr lang="en-NZ" dirty="0"/>
              <a:t> </a:t>
            </a:r>
            <a:r>
              <a:rPr lang="en-NZ" b="1" dirty="0"/>
              <a:t>30% </a:t>
            </a:r>
            <a:r>
              <a:rPr lang="en-NZ" dirty="0"/>
              <a:t>of the TRC proceeds are </a:t>
            </a:r>
            <a:r>
              <a:rPr lang="en-NZ" b="1" dirty="0"/>
              <a:t>ringfenced </a:t>
            </a:r>
            <a:r>
              <a:rPr lang="en-NZ" dirty="0"/>
              <a:t> for the lower </a:t>
            </a:r>
            <a:r>
              <a:rPr lang="en-NZ" dirty="0" err="1"/>
              <a:t>Waitara</a:t>
            </a:r>
            <a:r>
              <a:rPr lang="en-NZ" dirty="0"/>
              <a:t> catchment (which is approximately at the </a:t>
            </a:r>
            <a:r>
              <a:rPr lang="en-NZ" dirty="0" err="1"/>
              <a:t>Te</a:t>
            </a:r>
            <a:r>
              <a:rPr lang="en-NZ" dirty="0"/>
              <a:t> </a:t>
            </a:r>
            <a:r>
              <a:rPr lang="en-NZ" dirty="0" err="1"/>
              <a:t>Atiawa</a:t>
            </a:r>
            <a:r>
              <a:rPr lang="en-NZ" dirty="0"/>
              <a:t>/</a:t>
            </a:r>
            <a:r>
              <a:rPr lang="en-NZ" dirty="0" err="1"/>
              <a:t>Ngati</a:t>
            </a:r>
            <a:r>
              <a:rPr lang="en-NZ" dirty="0"/>
              <a:t> Maru boundary) and the </a:t>
            </a:r>
            <a:r>
              <a:rPr lang="en-NZ" dirty="0" err="1"/>
              <a:t>Waitara</a:t>
            </a:r>
            <a:r>
              <a:rPr lang="en-NZ" dirty="0"/>
              <a:t> township.</a:t>
            </a:r>
          </a:p>
          <a:p>
            <a:r>
              <a:rPr lang="en-NZ" dirty="0" err="1"/>
              <a:t>Waitara</a:t>
            </a:r>
            <a:r>
              <a:rPr lang="en-NZ" dirty="0"/>
              <a:t> </a:t>
            </a:r>
            <a:r>
              <a:rPr lang="en-NZ" dirty="0" err="1"/>
              <a:t>hapu</a:t>
            </a:r>
            <a:r>
              <a:rPr lang="en-NZ" dirty="0"/>
              <a:t> are on a subcommittee that makes recommendations to the joint committee about how the 30% should be used.</a:t>
            </a:r>
          </a:p>
          <a:p>
            <a:r>
              <a:rPr lang="en-NZ" dirty="0"/>
              <a:t>The joint committee </a:t>
            </a:r>
            <a:r>
              <a:rPr lang="en-NZ" b="1" dirty="0"/>
              <a:t>must have particular regard</a:t>
            </a:r>
            <a:r>
              <a:rPr lang="en-NZ" dirty="0"/>
              <a:t> for what the </a:t>
            </a:r>
            <a:r>
              <a:rPr lang="en-NZ" dirty="0" err="1"/>
              <a:t>hapū</a:t>
            </a:r>
            <a:r>
              <a:rPr lang="en-NZ" dirty="0"/>
              <a:t> subcommittee recommend.</a:t>
            </a:r>
          </a:p>
          <a:p>
            <a:r>
              <a:rPr lang="en-NZ" dirty="0"/>
              <a:t>If they don’t do what the </a:t>
            </a:r>
            <a:r>
              <a:rPr lang="en-NZ" dirty="0" err="1"/>
              <a:t>hapū</a:t>
            </a:r>
            <a:r>
              <a:rPr lang="en-NZ" dirty="0"/>
              <a:t> subcommittee recommend, they have to do a lot of extra consultation etc.</a:t>
            </a:r>
          </a:p>
        </p:txBody>
      </p:sp>
    </p:spTree>
    <p:extLst>
      <p:ext uri="{BB962C8B-B14F-4D97-AF65-F5344CB8AC3E}">
        <p14:creationId xmlns:p14="http://schemas.microsoft.com/office/powerpoint/2010/main" val="3133695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xmlns="" id="{4B69C4E5-EC47-4F5B-851E-42992715C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7477" y="602116"/>
            <a:ext cx="4170783" cy="1246495"/>
          </a:xfrm>
          <a:prstGeom prst="rect">
            <a:avLst/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NZ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TRC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NZ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NZ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 Establishes and empowers </a:t>
            </a:r>
            <a:r>
              <a:rPr kumimoji="0" lang="en-NZ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Waitara</a:t>
            </a:r>
            <a:r>
              <a:rPr kumimoji="0" lang="en-NZ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River Committee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NZ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NZ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 Applies money in accordance with Committee determinations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BCD7C6A7-A180-4CD8-AEAA-A8F8596A5756}"/>
              </a:ext>
            </a:extLst>
          </p:cNvPr>
          <p:cNvSpPr/>
          <p:nvPr/>
        </p:nvSpPr>
        <p:spPr>
          <a:xfrm>
            <a:off x="808653" y="2245210"/>
            <a:ext cx="4397829" cy="212365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NZ" sz="11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Waitara</a:t>
            </a:r>
            <a:r>
              <a:rPr lang="en-NZ" sz="11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River Committee</a:t>
            </a:r>
            <a:endParaRPr lang="en-N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NZ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N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NZ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TRC and </a:t>
            </a:r>
            <a:r>
              <a:rPr lang="en-NZ" sz="1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Waitara</a:t>
            </a:r>
            <a:r>
              <a:rPr lang="en-NZ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River Authorities (iwi) – 50/50</a:t>
            </a:r>
            <a:endParaRPr lang="en-N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NZ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N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NZ" sz="11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Determinations</a:t>
            </a:r>
            <a:r>
              <a:rPr lang="en-NZ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expenditure:</a:t>
            </a:r>
            <a:endParaRPr lang="en-N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NZ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N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NZ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NZ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ealth and well-being of </a:t>
            </a:r>
            <a:r>
              <a:rPr lang="en-NZ" sz="1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Waitara</a:t>
            </a:r>
            <a:r>
              <a:rPr lang="en-NZ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River (70%)</a:t>
            </a:r>
            <a:endParaRPr lang="en-N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NZ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N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NZ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NZ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atters in </a:t>
            </a:r>
            <a:r>
              <a:rPr lang="en-NZ" sz="1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Waitara</a:t>
            </a:r>
            <a:r>
              <a:rPr lang="en-NZ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lower catchment of river (</a:t>
            </a:r>
            <a:r>
              <a:rPr lang="en-NZ" sz="11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30%</a:t>
            </a:r>
            <a:r>
              <a:rPr lang="en-NZ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N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en-NZ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N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NZ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particular regard to recommendations of subcommittee</a:t>
            </a:r>
            <a:endParaRPr lang="en-N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NZ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N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795FA61-2576-4ED6-98E7-3A4863A2A08E}"/>
              </a:ext>
            </a:extLst>
          </p:cNvPr>
          <p:cNvSpPr/>
          <p:nvPr/>
        </p:nvSpPr>
        <p:spPr>
          <a:xfrm>
            <a:off x="6148873" y="3060817"/>
            <a:ext cx="5822303" cy="147732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NZ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Subcommittee</a:t>
            </a:r>
            <a:endParaRPr lang="en-N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NZ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N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NZ" dirty="0"/>
              <a:t>- 2 members of each </a:t>
            </a:r>
            <a:r>
              <a:rPr lang="en-NZ" dirty="0" err="1"/>
              <a:t>Waitara</a:t>
            </a:r>
            <a:r>
              <a:rPr lang="en-NZ" dirty="0"/>
              <a:t> </a:t>
            </a:r>
            <a:r>
              <a:rPr lang="en-NZ" dirty="0" err="1"/>
              <a:t>hapū</a:t>
            </a:r>
            <a:endParaRPr lang="en-NZ" dirty="0"/>
          </a:p>
          <a:p>
            <a:pPr>
              <a:spcAft>
                <a:spcPts val="0"/>
              </a:spcAft>
            </a:pPr>
            <a:r>
              <a:rPr lang="en-NZ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N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NZ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Recommendations</a:t>
            </a:r>
            <a:r>
              <a:rPr lang="en-NZ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the </a:t>
            </a:r>
            <a:r>
              <a:rPr lang="en-NZ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30%</a:t>
            </a:r>
            <a:r>
              <a:rPr lang="en-NZ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portion of expenditure</a:t>
            </a:r>
            <a:endParaRPr lang="en-N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C851AC24-3F62-463F-940D-ABBBD9368E21}"/>
              </a:ext>
            </a:extLst>
          </p:cNvPr>
          <p:cNvCxnSpPr>
            <a:cxnSpLocks/>
          </p:cNvCxnSpPr>
          <p:nvPr/>
        </p:nvCxnSpPr>
        <p:spPr>
          <a:xfrm flipH="1" flipV="1">
            <a:off x="5010540" y="3228393"/>
            <a:ext cx="1138333" cy="8210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7ABCFEAD-EF50-45C7-BA4D-0545D8204774}"/>
              </a:ext>
            </a:extLst>
          </p:cNvPr>
          <p:cNvCxnSpPr>
            <a:cxnSpLocks/>
          </p:cNvCxnSpPr>
          <p:nvPr/>
        </p:nvCxnSpPr>
        <p:spPr>
          <a:xfrm flipV="1">
            <a:off x="2761861" y="1110343"/>
            <a:ext cx="1315616" cy="1134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6177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CC781D-CE86-455F-961B-8FDB91703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/>
              <a:t>Since I saw you last: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7D876C-044F-4559-9D79-5EBC4B3D7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/>
              <a:t>On Wednesday 2 August, Select Committee reported back the Bill with the changes above.</a:t>
            </a:r>
          </a:p>
          <a:p>
            <a:r>
              <a:rPr lang="en-NZ" dirty="0"/>
              <a:t>On Wednesday 9 August, the Bill had it’s second reading.</a:t>
            </a:r>
          </a:p>
          <a:p>
            <a:r>
              <a:rPr lang="en-NZ" dirty="0"/>
              <a:t>This was to preserve the changes I discussed.</a:t>
            </a:r>
          </a:p>
          <a:p>
            <a:r>
              <a:rPr lang="en-NZ" dirty="0"/>
              <a:t>Now we need to finish the Bill.  This means:</a:t>
            </a:r>
          </a:p>
          <a:p>
            <a:r>
              <a:rPr lang="en-NZ" dirty="0"/>
              <a:t>It needs one more reading – it’s third.  Before third reading though, it has to go through one more stage -  Committee of the Whole House (</a:t>
            </a:r>
            <a:r>
              <a:rPr lang="en-NZ" dirty="0" err="1"/>
              <a:t>CoWH</a:t>
            </a:r>
            <a:r>
              <a:rPr lang="en-NZ" dirty="0"/>
              <a:t>).  This is the final opportunity to make changes to the Bill.  These changes need to be supported by all parties. The changes are made are called a “Supplementary Order Paper” or “SOP”</a:t>
            </a:r>
          </a:p>
        </p:txBody>
      </p:sp>
    </p:spTree>
    <p:extLst>
      <p:ext uri="{BB962C8B-B14F-4D97-AF65-F5344CB8AC3E}">
        <p14:creationId xmlns:p14="http://schemas.microsoft.com/office/powerpoint/2010/main" val="307022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B12683-7257-4ACD-9FEC-E7E20F2DB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/>
              <a:t>The SOP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BFCDA4-5065-410D-88B2-74B7C41E0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/>
              <a:t>The SOP would cover:</a:t>
            </a:r>
          </a:p>
          <a:p>
            <a:pPr>
              <a:buFontTx/>
              <a:buChar char="-"/>
            </a:pPr>
            <a:r>
              <a:rPr lang="en-NZ" dirty="0" err="1"/>
              <a:t>Waitara</a:t>
            </a:r>
            <a:r>
              <a:rPr lang="en-NZ" dirty="0"/>
              <a:t> River SO Plan showing catchments (upper and lower)</a:t>
            </a:r>
          </a:p>
          <a:p>
            <a:pPr>
              <a:buFontTx/>
              <a:buChar char="-"/>
            </a:pPr>
            <a:r>
              <a:rPr lang="en-NZ" dirty="0"/>
              <a:t>Tax indemnity provisions for HLFC (if Minister of Finance and Minister of Revenue agrees)</a:t>
            </a:r>
          </a:p>
          <a:p>
            <a:pPr>
              <a:buFontTx/>
              <a:buChar char="-"/>
            </a:pPr>
            <a:r>
              <a:rPr lang="en-NZ" dirty="0"/>
              <a:t>Ranfurly Park and Pukekohe Park added to the RFR list (if Minister of Conservation agreement).</a:t>
            </a:r>
          </a:p>
          <a:p>
            <a:pPr>
              <a:buFontTx/>
              <a:buChar char="-"/>
            </a:pPr>
            <a:r>
              <a:rPr lang="en-NZ" dirty="0"/>
              <a:t>Anything else coming out of your consultation that the Councils agree to.</a:t>
            </a:r>
          </a:p>
          <a:p>
            <a:pPr>
              <a:buFontTx/>
              <a:buChar char="-"/>
            </a:pPr>
            <a:endParaRPr lang="en-NZ" dirty="0"/>
          </a:p>
          <a:p>
            <a:pPr>
              <a:buFontTx/>
              <a:buChar char="-"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48625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827</Words>
  <Application>Microsoft Office PowerPoint</Application>
  <PresentationFormat>Custom</PresentationFormat>
  <Paragraphs>86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New Plymouth District Council Local Purposes (Waitara Lands) Bill</vt:lpstr>
      <vt:lpstr>The Bill you submitted on:</vt:lpstr>
      <vt:lpstr>The Bill you submitted on:</vt:lpstr>
      <vt:lpstr>This version of the Bill:</vt:lpstr>
      <vt:lpstr>PowerPoint Presentation</vt:lpstr>
      <vt:lpstr>This version of the Bill:</vt:lpstr>
      <vt:lpstr>PowerPoint Presentation</vt:lpstr>
      <vt:lpstr>Since I saw you last:</vt:lpstr>
      <vt:lpstr>The SOP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Plymouth District Council Local Purposes Bill</dc:title>
  <dc:creator>oliboys@gmail.com</dc:creator>
  <cp:lastModifiedBy>TM Porter</cp:lastModifiedBy>
  <cp:revision>9</cp:revision>
  <dcterms:created xsi:type="dcterms:W3CDTF">2017-07-21T08:59:54Z</dcterms:created>
  <dcterms:modified xsi:type="dcterms:W3CDTF">2017-08-28T03:52:50Z</dcterms:modified>
</cp:coreProperties>
</file>