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9" r:id="rId3"/>
    <p:sldId id="260" r:id="rId4"/>
    <p:sldId id="266" r:id="rId5"/>
    <p:sldId id="268" r:id="rId6"/>
    <p:sldId id="261" r:id="rId7"/>
    <p:sldId id="257" r:id="rId8"/>
    <p:sldId id="262" r:id="rId9"/>
    <p:sldId id="258" r:id="rId10"/>
    <p:sldId id="267"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B6EB6D-EA93-4657-B3C3-B83ED28347C4}">
          <p14:sldIdLst>
            <p14:sldId id="256"/>
            <p14:sldId id="259"/>
            <p14:sldId id="260"/>
            <p14:sldId id="266"/>
            <p14:sldId id="268"/>
            <p14:sldId id="261"/>
            <p14:sldId id="257"/>
            <p14:sldId id="262"/>
            <p14:sldId id="258"/>
            <p14:sldId id="267"/>
            <p14:sldId id="263"/>
            <p14:sldId id="264"/>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7" autoAdjust="0"/>
    <p:restoredTop sz="86477" autoAdjust="0"/>
  </p:normalViewPr>
  <p:slideViewPr>
    <p:cSldViewPr snapToGrid="0">
      <p:cViewPr>
        <p:scale>
          <a:sx n="63" d="100"/>
          <a:sy n="63" d="100"/>
        </p:scale>
        <p:origin x="-210" y="-108"/>
      </p:cViewPr>
      <p:guideLst>
        <p:guide orient="horz" pos="2160"/>
        <p:guide pos="3840"/>
      </p:guideLst>
    </p:cSldViewPr>
  </p:slideViewPr>
  <p:outlineViewPr>
    <p:cViewPr>
      <p:scale>
        <a:sx n="33" d="100"/>
        <a:sy n="33" d="100"/>
      </p:scale>
      <p:origin x="0" y="7476"/>
    </p:cViewPr>
  </p:outlineViewPr>
  <p:notesTextViewPr>
    <p:cViewPr>
      <p:scale>
        <a:sx n="1" d="1"/>
        <a:sy n="1" d="1"/>
      </p:scale>
      <p:origin x="0" y="0"/>
    </p:cViewPr>
  </p:notesTextViewPr>
  <p:notesViewPr>
    <p:cSldViewPr snapToGrid="0">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23B4EB-DEB0-4B35-BDDE-5B702BE67DCB}" type="datetimeFigureOut">
              <a:rPr lang="en-NZ" smtClean="0"/>
              <a:t>23/09/2017</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D3C428-FB3B-4019-B502-99B6DB407219}" type="slidenum">
              <a:rPr lang="en-NZ" smtClean="0"/>
              <a:t>‹#›</a:t>
            </a:fld>
            <a:endParaRPr lang="en-NZ"/>
          </a:p>
        </p:txBody>
      </p:sp>
    </p:spTree>
    <p:extLst>
      <p:ext uri="{BB962C8B-B14F-4D97-AF65-F5344CB8AC3E}">
        <p14:creationId xmlns:p14="http://schemas.microsoft.com/office/powerpoint/2010/main" val="4010180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The Bill I’m going to give you an overview today is very different to the Bill that first went to Parliament, and that we submitted on back in February when the Māori</a:t>
            </a:r>
            <a:r>
              <a:rPr lang="ja-JP" altLang="en-US" dirty="0"/>
              <a:t> </a:t>
            </a:r>
            <a:r>
              <a:rPr lang="en-NZ" altLang="ja-JP" dirty="0"/>
              <a:t>Affairs Select Committee came to this marae to hear us in February.  They heard that we were not happy and sent their adviser to work with the Councils to see if the Bill could be improved.  This is the list of things that the old Bill did – I don’t propose to spend much time going over them, but basically, to a large degree, it let the Councils do whatever they want with the proceeds of the sales of the endowment land.  They were transferring some land to us, but much of it is reserve land, which means we cannot do anything with that land, although it will be good for us to have it back.  </a:t>
            </a:r>
            <a:endParaRPr lang="en-NZ" dirty="0"/>
          </a:p>
          <a:p>
            <a:endParaRPr lang="en-NZ" dirty="0"/>
          </a:p>
        </p:txBody>
      </p:sp>
      <p:sp>
        <p:nvSpPr>
          <p:cNvPr id="4" name="Slide Number Placeholder 3"/>
          <p:cNvSpPr>
            <a:spLocks noGrp="1"/>
          </p:cNvSpPr>
          <p:nvPr>
            <p:ph type="sldNum" sz="quarter" idx="10"/>
          </p:nvPr>
        </p:nvSpPr>
        <p:spPr/>
        <p:txBody>
          <a:bodyPr/>
          <a:lstStyle/>
          <a:p>
            <a:fld id="{6CD3C428-FB3B-4019-B502-99B6DB407219}" type="slidenum">
              <a:rPr lang="en-NZ" smtClean="0"/>
              <a:t>2</a:t>
            </a:fld>
            <a:endParaRPr lang="en-NZ"/>
          </a:p>
        </p:txBody>
      </p:sp>
    </p:spTree>
    <p:extLst>
      <p:ext uri="{BB962C8B-B14F-4D97-AF65-F5344CB8AC3E}">
        <p14:creationId xmlns:p14="http://schemas.microsoft.com/office/powerpoint/2010/main" val="2504068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6CD3C428-FB3B-4019-B502-99B6DB407219}" type="slidenum">
              <a:rPr lang="en-NZ" smtClean="0"/>
              <a:t>3</a:t>
            </a:fld>
            <a:endParaRPr lang="en-NZ"/>
          </a:p>
        </p:txBody>
      </p:sp>
    </p:spTree>
    <p:extLst>
      <p:ext uri="{BB962C8B-B14F-4D97-AF65-F5344CB8AC3E}">
        <p14:creationId xmlns:p14="http://schemas.microsoft.com/office/powerpoint/2010/main" val="3474724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The key thing to think about when looking at the Bill is that when endowment land is sold, the two councils split the money 50/50.  This was the same in the original Bill, and is the same in this Bill. But that’s about the only thing that’s still the same from the last Bill. This Bill then deals with what each Council does with the money very differently.</a:t>
            </a:r>
          </a:p>
          <a:p>
            <a:endParaRPr lang="en-NZ" dirty="0"/>
          </a:p>
        </p:txBody>
      </p:sp>
      <p:sp>
        <p:nvSpPr>
          <p:cNvPr id="4" name="Slide Number Placeholder 3"/>
          <p:cNvSpPr>
            <a:spLocks noGrp="1"/>
          </p:cNvSpPr>
          <p:nvPr>
            <p:ph type="sldNum" sz="quarter" idx="10"/>
          </p:nvPr>
        </p:nvSpPr>
        <p:spPr/>
        <p:txBody>
          <a:bodyPr/>
          <a:lstStyle/>
          <a:p>
            <a:fld id="{6CD3C428-FB3B-4019-B502-99B6DB407219}" type="slidenum">
              <a:rPr lang="en-NZ" smtClean="0"/>
              <a:t>4</a:t>
            </a:fld>
            <a:endParaRPr lang="en-NZ"/>
          </a:p>
        </p:txBody>
      </p:sp>
    </p:spTree>
    <p:extLst>
      <p:ext uri="{BB962C8B-B14F-4D97-AF65-F5344CB8AC3E}">
        <p14:creationId xmlns:p14="http://schemas.microsoft.com/office/powerpoint/2010/main" val="1323174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Here is an overview of how the Bill disperses the money.</a:t>
            </a:r>
          </a:p>
          <a:p>
            <a:r>
              <a:rPr lang="en-NZ" dirty="0"/>
              <a:t>You will see the top half of this slide is the same picture as the previous slide – so 50% to each council.  Then this is what each Council will do with each of the money.</a:t>
            </a:r>
          </a:p>
          <a:p>
            <a:r>
              <a:rPr lang="en-NZ" dirty="0"/>
              <a:t>So the NPDC – splits the money in two and creates two funds.  The funds each receive 50% of NPDC’s share, which means 25% of the total money collected through the Bill.</a:t>
            </a:r>
          </a:p>
          <a:p>
            <a:r>
              <a:rPr lang="en-NZ" dirty="0"/>
              <a:t>The TRC puts all it’s money into one pot, with a couple of dividers in it – all into the Waitara River, overseen by one joint Committee, but with different amounts it can allocate to the two different parts of the River.</a:t>
            </a:r>
          </a:p>
          <a:p>
            <a:r>
              <a:rPr lang="en-NZ" dirty="0"/>
              <a:t>I will go into each Council’s bit of the Bill in a minute.</a:t>
            </a:r>
          </a:p>
        </p:txBody>
      </p:sp>
      <p:sp>
        <p:nvSpPr>
          <p:cNvPr id="4" name="Slide Number Placeholder 3"/>
          <p:cNvSpPr>
            <a:spLocks noGrp="1"/>
          </p:cNvSpPr>
          <p:nvPr>
            <p:ph type="sldNum" sz="quarter" idx="10"/>
          </p:nvPr>
        </p:nvSpPr>
        <p:spPr/>
        <p:txBody>
          <a:bodyPr/>
          <a:lstStyle/>
          <a:p>
            <a:fld id="{6CD3C428-FB3B-4019-B502-99B6DB407219}" type="slidenum">
              <a:rPr lang="en-NZ" smtClean="0"/>
              <a:t>5</a:t>
            </a:fld>
            <a:endParaRPr lang="en-NZ"/>
          </a:p>
        </p:txBody>
      </p:sp>
    </p:spTree>
    <p:extLst>
      <p:ext uri="{BB962C8B-B14F-4D97-AF65-F5344CB8AC3E}">
        <p14:creationId xmlns:p14="http://schemas.microsoft.com/office/powerpoint/2010/main" val="17249366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This version of the Bill does a number of things differently – it is a substantial change.</a:t>
            </a:r>
          </a:p>
          <a:p>
            <a:r>
              <a:rPr lang="en-NZ" dirty="0"/>
              <a:t>First of all, while keeping the original Waitara Community Board from the first Bill, it cuts down the amount of money it was to receive by half and gives it to a new committee, called the Waitara </a:t>
            </a:r>
            <a:r>
              <a:rPr lang="en-NZ" dirty="0" err="1"/>
              <a:t>Hapu</a:t>
            </a:r>
            <a:r>
              <a:rPr lang="en-NZ" dirty="0"/>
              <a:t> Land Committee.  This Committee is entirely made up of representatives from </a:t>
            </a:r>
            <a:r>
              <a:rPr lang="en-NZ" dirty="0" err="1"/>
              <a:t>Manukorihi</a:t>
            </a:r>
            <a:r>
              <a:rPr lang="en-NZ" dirty="0"/>
              <a:t> and </a:t>
            </a:r>
            <a:r>
              <a:rPr lang="en-NZ" dirty="0" err="1"/>
              <a:t>Otaraua</a:t>
            </a:r>
            <a:r>
              <a:rPr lang="en-NZ" dirty="0"/>
              <a:t>, and we get autonomy about how the money is spent, provided it’s for the purchase, development or management of land for the benefit of the Waitara </a:t>
            </a:r>
            <a:r>
              <a:rPr lang="en-NZ" dirty="0" err="1"/>
              <a:t>hapū</a:t>
            </a:r>
            <a:r>
              <a:rPr lang="en-NZ" dirty="0"/>
              <a:t>.  (The bill talks a lot about the Waitara </a:t>
            </a:r>
            <a:r>
              <a:rPr lang="en-NZ" dirty="0" err="1"/>
              <a:t>hapū</a:t>
            </a:r>
            <a:r>
              <a:rPr lang="en-NZ" dirty="0"/>
              <a:t> – that means </a:t>
            </a:r>
            <a:r>
              <a:rPr lang="en-NZ" dirty="0" err="1"/>
              <a:t>Manukorihi</a:t>
            </a:r>
            <a:r>
              <a:rPr lang="en-NZ" dirty="0"/>
              <a:t> and </a:t>
            </a:r>
            <a:r>
              <a:rPr lang="en-NZ" dirty="0" err="1"/>
              <a:t>Otaraua</a:t>
            </a:r>
            <a:r>
              <a:rPr lang="en-NZ" dirty="0"/>
              <a:t>.)</a:t>
            </a:r>
          </a:p>
        </p:txBody>
      </p:sp>
      <p:sp>
        <p:nvSpPr>
          <p:cNvPr id="4" name="Slide Number Placeholder 3"/>
          <p:cNvSpPr>
            <a:spLocks noGrp="1"/>
          </p:cNvSpPr>
          <p:nvPr>
            <p:ph type="sldNum" sz="quarter" idx="10"/>
          </p:nvPr>
        </p:nvSpPr>
        <p:spPr/>
        <p:txBody>
          <a:bodyPr/>
          <a:lstStyle/>
          <a:p>
            <a:fld id="{6CD3C428-FB3B-4019-B502-99B6DB407219}" type="slidenum">
              <a:rPr lang="en-NZ" smtClean="0"/>
              <a:t>6</a:t>
            </a:fld>
            <a:endParaRPr lang="en-NZ"/>
          </a:p>
        </p:txBody>
      </p:sp>
    </p:spTree>
    <p:extLst>
      <p:ext uri="{BB962C8B-B14F-4D97-AF65-F5344CB8AC3E}">
        <p14:creationId xmlns:p14="http://schemas.microsoft.com/office/powerpoint/2010/main" val="601474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How the NPDC side of things will work:</a:t>
            </a:r>
          </a:p>
          <a:p>
            <a:endParaRPr lang="en-NZ" dirty="0"/>
          </a:p>
          <a:p>
            <a:r>
              <a:rPr lang="en-NZ" dirty="0"/>
              <a:t>Now this diagram looks crazy but is actually quite simple.  Basically, the NPDC creates two funds with its share of the money from freeholding the endowment lands.  Half goes to the Waitara Community Fund (this is overseen by the Board I said was in the original version of the Bill) and half to the </a:t>
            </a:r>
            <a:r>
              <a:rPr lang="en-NZ" dirty="0" err="1"/>
              <a:t>Hapu</a:t>
            </a:r>
            <a:r>
              <a:rPr lang="en-NZ" dirty="0"/>
              <a:t> Land Fund (overseen by the </a:t>
            </a:r>
            <a:r>
              <a:rPr lang="en-NZ" dirty="0" err="1"/>
              <a:t>Hapu</a:t>
            </a:r>
            <a:r>
              <a:rPr lang="en-NZ" dirty="0"/>
              <a:t> Land Fund Committee).</a:t>
            </a:r>
          </a:p>
          <a:p>
            <a:endParaRPr lang="en-NZ" dirty="0"/>
          </a:p>
          <a:p>
            <a:r>
              <a:rPr lang="en-NZ" dirty="0"/>
              <a:t>The Bill creates the Waitara Statutory Board – this is a board created by law, so can’t be gotten rid of at a whim by the Council.  The Bill also protects the </a:t>
            </a:r>
            <a:r>
              <a:rPr lang="en-NZ" dirty="0" err="1"/>
              <a:t>Hapu</a:t>
            </a:r>
            <a:r>
              <a:rPr lang="en-NZ" dirty="0"/>
              <a:t> Land Fund Committee, and gives the very precise terms in which it can be gotten rid of – basically, it is that there is no income for two years (income means land sales and leases).  It will be a good many years before the Council receives either no lease money or money from selling the land.</a:t>
            </a:r>
          </a:p>
          <a:p>
            <a:endParaRPr lang="en-NZ" dirty="0"/>
          </a:p>
          <a:p>
            <a:r>
              <a:rPr lang="en-NZ" dirty="0"/>
              <a:t>And, as I said earlier, the </a:t>
            </a:r>
            <a:r>
              <a:rPr lang="en-NZ" dirty="0" err="1"/>
              <a:t>Hapu</a:t>
            </a:r>
            <a:r>
              <a:rPr lang="en-NZ" dirty="0"/>
              <a:t> Land Fund Committee has no council people on it telling it what to do – the stat board is a 50/50 mix Council appointees and </a:t>
            </a:r>
            <a:r>
              <a:rPr lang="en-NZ" dirty="0" err="1"/>
              <a:t>Te</a:t>
            </a:r>
            <a:r>
              <a:rPr lang="en-NZ" dirty="0"/>
              <a:t> </a:t>
            </a:r>
            <a:r>
              <a:rPr lang="en-NZ" dirty="0" err="1"/>
              <a:t>Atiawa</a:t>
            </a:r>
            <a:r>
              <a:rPr lang="en-NZ" dirty="0"/>
              <a:t>, but the Land Fund Committee is only the Waitara </a:t>
            </a:r>
            <a:r>
              <a:rPr lang="en-NZ" dirty="0" err="1"/>
              <a:t>Hapu</a:t>
            </a:r>
            <a:r>
              <a:rPr lang="en-NZ" dirty="0"/>
              <a:t>.</a:t>
            </a:r>
          </a:p>
        </p:txBody>
      </p:sp>
      <p:sp>
        <p:nvSpPr>
          <p:cNvPr id="4" name="Slide Number Placeholder 3"/>
          <p:cNvSpPr>
            <a:spLocks noGrp="1"/>
          </p:cNvSpPr>
          <p:nvPr>
            <p:ph type="sldNum" sz="quarter" idx="10"/>
          </p:nvPr>
        </p:nvSpPr>
        <p:spPr/>
        <p:txBody>
          <a:bodyPr/>
          <a:lstStyle/>
          <a:p>
            <a:fld id="{6CD3C428-FB3B-4019-B502-99B6DB407219}" type="slidenum">
              <a:rPr lang="en-NZ" smtClean="0"/>
              <a:t>7</a:t>
            </a:fld>
            <a:endParaRPr lang="en-NZ"/>
          </a:p>
        </p:txBody>
      </p:sp>
    </p:spTree>
    <p:extLst>
      <p:ext uri="{BB962C8B-B14F-4D97-AF65-F5344CB8AC3E}">
        <p14:creationId xmlns:p14="http://schemas.microsoft.com/office/powerpoint/2010/main" val="2244010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So this is what the Regional Council will do with the proceeds of the sale.  The Bill creates a Waitara River Committee and subcommittee.  The Committee is a joint committee – 50% Council and 50% iwi with Mana Whenua in the River. In a first ever in New Zealand, the Council has given this joint committee COMPLETE autonomy.  Most joint committees are recommendations at best.  The Committee looks after two funds made up of all of the Regional Council’s proceeds from endowment land sales and leases.  The first fund, which is 70% of the proceeds from sales is for the whole Waitara River.  The Bill states (and forgive the tiny writing on the slide) in clause 25B (1) (a) that the Committee’s purpose is to:  “determine the amounts and purposes of distributions of 70 percent of the TRC income toward the restoration, protection, and enhancement of the environmental, cultural, and spiritual health and well-being of the Waitara River.”  The Committee’s second purpose is (and forgive me for not putting it on the slide, there wasn’t enough space!) at 25B (1) (b) is: “to determine the amounts and purposes of distributions of 30 percent of the TRC income toward any matter in Waitara or in the lower catchment of the Waitara River that is within the role and responsibilities of TRC under the Local Government Act 2002.”</a:t>
            </a:r>
          </a:p>
          <a:p>
            <a:endParaRPr lang="en-NZ" dirty="0"/>
          </a:p>
          <a:p>
            <a:r>
              <a:rPr lang="en-NZ" dirty="0"/>
              <a:t>This means the Committee can spend 70% of the money on the whole river, with a very wide definition.  The final 30% is to be ringfenced for the Lower Waitara River catchment and Waitara town. It must be used within the Regional Council’s legal responsibilities.    The Committee does make the decision on the 30%.  But it does need to take the recommendations of the subcommittee (again made up of 2 members from each of the </a:t>
            </a:r>
            <a:r>
              <a:rPr lang="en-NZ" dirty="0" err="1"/>
              <a:t>Manukorihi</a:t>
            </a:r>
            <a:r>
              <a:rPr lang="en-NZ" dirty="0"/>
              <a:t> and </a:t>
            </a:r>
            <a:r>
              <a:rPr lang="en-NZ" dirty="0" err="1"/>
              <a:t>Otaraua</a:t>
            </a:r>
            <a:r>
              <a:rPr lang="en-NZ" dirty="0"/>
              <a:t> </a:t>
            </a:r>
            <a:r>
              <a:rPr lang="en-NZ" dirty="0" err="1"/>
              <a:t>hapū</a:t>
            </a:r>
            <a:r>
              <a:rPr lang="en-NZ" dirty="0"/>
              <a:t>) seriously.  The Bill also has a long list of things the Committee must do at 25B (4) if it doesn’t want to follow the recommendations of the </a:t>
            </a:r>
            <a:r>
              <a:rPr lang="en-NZ" dirty="0" err="1"/>
              <a:t>hapū</a:t>
            </a:r>
            <a:r>
              <a:rPr lang="en-NZ" dirty="0"/>
              <a:t>.</a:t>
            </a:r>
          </a:p>
          <a:p>
            <a:r>
              <a:rPr lang="en-NZ" dirty="0"/>
              <a:t>  </a:t>
            </a:r>
          </a:p>
        </p:txBody>
      </p:sp>
      <p:sp>
        <p:nvSpPr>
          <p:cNvPr id="4" name="Slide Number Placeholder 3"/>
          <p:cNvSpPr>
            <a:spLocks noGrp="1"/>
          </p:cNvSpPr>
          <p:nvPr>
            <p:ph type="sldNum" sz="quarter" idx="10"/>
          </p:nvPr>
        </p:nvSpPr>
        <p:spPr/>
        <p:txBody>
          <a:bodyPr/>
          <a:lstStyle/>
          <a:p>
            <a:fld id="{6CD3C428-FB3B-4019-B502-99B6DB407219}" type="slidenum">
              <a:rPr lang="en-NZ" smtClean="0"/>
              <a:t>9</a:t>
            </a:fld>
            <a:endParaRPr lang="en-NZ"/>
          </a:p>
        </p:txBody>
      </p:sp>
    </p:spTree>
    <p:extLst>
      <p:ext uri="{BB962C8B-B14F-4D97-AF65-F5344CB8AC3E}">
        <p14:creationId xmlns:p14="http://schemas.microsoft.com/office/powerpoint/2010/main" val="2837360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Part 3 of the Bill discusses how things will work for leaseholders and what their rights are.</a:t>
            </a:r>
          </a:p>
          <a:p>
            <a:r>
              <a:rPr lang="en-NZ" dirty="0"/>
              <a:t>Most importantly, for the first 15 months after the Bill becomes law, the leaseholders have the right to purchase the land without the cost of</a:t>
            </a:r>
          </a:p>
          <a:p>
            <a:r>
              <a:rPr lang="en-NZ" dirty="0"/>
              <a:t>There are a few caveats around whether a different price can be negotiated – clauses 21 (3) and subsection 2 discuss this in more detail.  Clause 20 (5) notes that the Council has the right to make the leaseholder pay any back arrears if lease payments aren’t up to date.</a:t>
            </a:r>
          </a:p>
          <a:p>
            <a:r>
              <a:rPr lang="en-NZ" dirty="0"/>
              <a:t>Section 21 details what the leaseholder does – writes to the Council basically notifying of the intent to purchase and then, if more than 15 months after the Bill activates the leaseholder foots the bill for any consents or costs incurred by the Council. </a:t>
            </a:r>
          </a:p>
          <a:p>
            <a:r>
              <a:rPr lang="en-NZ" dirty="0"/>
              <a:t>Most importantly, the leaseholder’s rights are protected even if they do not purchase the land.</a:t>
            </a:r>
          </a:p>
        </p:txBody>
      </p:sp>
      <p:sp>
        <p:nvSpPr>
          <p:cNvPr id="4" name="Slide Number Placeholder 3"/>
          <p:cNvSpPr>
            <a:spLocks noGrp="1"/>
          </p:cNvSpPr>
          <p:nvPr>
            <p:ph type="sldNum" sz="quarter" idx="10"/>
          </p:nvPr>
        </p:nvSpPr>
        <p:spPr/>
        <p:txBody>
          <a:bodyPr/>
          <a:lstStyle/>
          <a:p>
            <a:fld id="{6CD3C428-FB3B-4019-B502-99B6DB407219}" type="slidenum">
              <a:rPr lang="en-NZ" smtClean="0"/>
              <a:t>10</a:t>
            </a:fld>
            <a:endParaRPr lang="en-NZ"/>
          </a:p>
        </p:txBody>
      </p:sp>
    </p:spTree>
    <p:extLst>
      <p:ext uri="{BB962C8B-B14F-4D97-AF65-F5344CB8AC3E}">
        <p14:creationId xmlns:p14="http://schemas.microsoft.com/office/powerpoint/2010/main" val="1214140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B51631B-B181-4537-9699-80A14749AD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xmlns="" id="{C830652A-D12A-42A9-B9D1-57D738DA9E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xmlns="" id="{5740630B-88CD-4E90-A609-8FFC92D7CFFB}"/>
              </a:ext>
            </a:extLst>
          </p:cNvPr>
          <p:cNvSpPr>
            <a:spLocks noGrp="1"/>
          </p:cNvSpPr>
          <p:nvPr>
            <p:ph type="dt" sz="half" idx="10"/>
          </p:nvPr>
        </p:nvSpPr>
        <p:spPr/>
        <p:txBody>
          <a:bodyPr/>
          <a:lstStyle/>
          <a:p>
            <a:fld id="{99C8413E-83A6-4B73-B65C-1C2DE420C171}" type="datetimeFigureOut">
              <a:rPr lang="en-NZ" smtClean="0"/>
              <a:t>23/09/2017</a:t>
            </a:fld>
            <a:endParaRPr lang="en-NZ"/>
          </a:p>
        </p:txBody>
      </p:sp>
      <p:sp>
        <p:nvSpPr>
          <p:cNvPr id="5" name="Footer Placeholder 4">
            <a:extLst>
              <a:ext uri="{FF2B5EF4-FFF2-40B4-BE49-F238E27FC236}">
                <a16:creationId xmlns:a16="http://schemas.microsoft.com/office/drawing/2014/main" xmlns="" id="{2B3ADBD3-AF63-416B-9D57-8C7EAD720AAD}"/>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DD41792C-24BF-4256-9365-7FBA89B72039}"/>
              </a:ext>
            </a:extLst>
          </p:cNvPr>
          <p:cNvSpPr>
            <a:spLocks noGrp="1"/>
          </p:cNvSpPr>
          <p:nvPr>
            <p:ph type="sldNum" sz="quarter" idx="12"/>
          </p:nvPr>
        </p:nvSpPr>
        <p:spPr/>
        <p:txBody>
          <a:bodyPr/>
          <a:lstStyle/>
          <a:p>
            <a:fld id="{57020533-F699-40DF-8A67-D22EE2F9A328}" type="slidenum">
              <a:rPr lang="en-NZ" smtClean="0"/>
              <a:t>‹#›</a:t>
            </a:fld>
            <a:endParaRPr lang="en-NZ"/>
          </a:p>
        </p:txBody>
      </p:sp>
    </p:spTree>
    <p:extLst>
      <p:ext uri="{BB962C8B-B14F-4D97-AF65-F5344CB8AC3E}">
        <p14:creationId xmlns:p14="http://schemas.microsoft.com/office/powerpoint/2010/main" val="850206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C30F73F-F449-4C6E-B504-508A28820944}"/>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6C6904F8-E91E-4249-9CAE-4F2188C08CC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5478FCE8-25C3-41E2-8134-59AD6B0A98BA}"/>
              </a:ext>
            </a:extLst>
          </p:cNvPr>
          <p:cNvSpPr>
            <a:spLocks noGrp="1"/>
          </p:cNvSpPr>
          <p:nvPr>
            <p:ph type="dt" sz="half" idx="10"/>
          </p:nvPr>
        </p:nvSpPr>
        <p:spPr/>
        <p:txBody>
          <a:bodyPr/>
          <a:lstStyle/>
          <a:p>
            <a:fld id="{99C8413E-83A6-4B73-B65C-1C2DE420C171}" type="datetimeFigureOut">
              <a:rPr lang="en-NZ" smtClean="0"/>
              <a:t>23/09/2017</a:t>
            </a:fld>
            <a:endParaRPr lang="en-NZ"/>
          </a:p>
        </p:txBody>
      </p:sp>
      <p:sp>
        <p:nvSpPr>
          <p:cNvPr id="5" name="Footer Placeholder 4">
            <a:extLst>
              <a:ext uri="{FF2B5EF4-FFF2-40B4-BE49-F238E27FC236}">
                <a16:creationId xmlns:a16="http://schemas.microsoft.com/office/drawing/2014/main" xmlns="" id="{3C6F6508-00C3-4AC9-B4C4-E5506F42686A}"/>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DC95422A-838A-49EE-9B63-500D4EF31D0D}"/>
              </a:ext>
            </a:extLst>
          </p:cNvPr>
          <p:cNvSpPr>
            <a:spLocks noGrp="1"/>
          </p:cNvSpPr>
          <p:nvPr>
            <p:ph type="sldNum" sz="quarter" idx="12"/>
          </p:nvPr>
        </p:nvSpPr>
        <p:spPr/>
        <p:txBody>
          <a:bodyPr/>
          <a:lstStyle/>
          <a:p>
            <a:fld id="{57020533-F699-40DF-8A67-D22EE2F9A328}" type="slidenum">
              <a:rPr lang="en-NZ" smtClean="0"/>
              <a:t>‹#›</a:t>
            </a:fld>
            <a:endParaRPr lang="en-NZ"/>
          </a:p>
        </p:txBody>
      </p:sp>
    </p:spTree>
    <p:extLst>
      <p:ext uri="{BB962C8B-B14F-4D97-AF65-F5344CB8AC3E}">
        <p14:creationId xmlns:p14="http://schemas.microsoft.com/office/powerpoint/2010/main" val="907592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DF457B2-A025-4475-B64F-A6CD38C348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xmlns="" id="{211906B1-8DEF-4AB9-A989-6DAA4016890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E7B03F5F-E9F4-4CE9-84EF-617703C985D2}"/>
              </a:ext>
            </a:extLst>
          </p:cNvPr>
          <p:cNvSpPr>
            <a:spLocks noGrp="1"/>
          </p:cNvSpPr>
          <p:nvPr>
            <p:ph type="dt" sz="half" idx="10"/>
          </p:nvPr>
        </p:nvSpPr>
        <p:spPr/>
        <p:txBody>
          <a:bodyPr/>
          <a:lstStyle/>
          <a:p>
            <a:fld id="{99C8413E-83A6-4B73-B65C-1C2DE420C171}" type="datetimeFigureOut">
              <a:rPr lang="en-NZ" smtClean="0"/>
              <a:t>23/09/2017</a:t>
            </a:fld>
            <a:endParaRPr lang="en-NZ"/>
          </a:p>
        </p:txBody>
      </p:sp>
      <p:sp>
        <p:nvSpPr>
          <p:cNvPr id="5" name="Footer Placeholder 4">
            <a:extLst>
              <a:ext uri="{FF2B5EF4-FFF2-40B4-BE49-F238E27FC236}">
                <a16:creationId xmlns:a16="http://schemas.microsoft.com/office/drawing/2014/main" xmlns="" id="{C0743AC1-30FD-41EB-A8F2-65DFEBA4AC57}"/>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A375A013-B4F2-47FD-97F2-B818C012666B}"/>
              </a:ext>
            </a:extLst>
          </p:cNvPr>
          <p:cNvSpPr>
            <a:spLocks noGrp="1"/>
          </p:cNvSpPr>
          <p:nvPr>
            <p:ph type="sldNum" sz="quarter" idx="12"/>
          </p:nvPr>
        </p:nvSpPr>
        <p:spPr/>
        <p:txBody>
          <a:bodyPr/>
          <a:lstStyle/>
          <a:p>
            <a:fld id="{57020533-F699-40DF-8A67-D22EE2F9A328}" type="slidenum">
              <a:rPr lang="en-NZ" smtClean="0"/>
              <a:t>‹#›</a:t>
            </a:fld>
            <a:endParaRPr lang="en-NZ"/>
          </a:p>
        </p:txBody>
      </p:sp>
    </p:spTree>
    <p:extLst>
      <p:ext uri="{BB962C8B-B14F-4D97-AF65-F5344CB8AC3E}">
        <p14:creationId xmlns:p14="http://schemas.microsoft.com/office/powerpoint/2010/main" val="2457017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3D99BC-0234-4D01-9C09-0BD1AB9B5935}"/>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1381EE45-4D70-4F1E-9FD8-19256AB8311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7EC4A2EC-2DEC-42BF-9BD4-9A874FF5322C}"/>
              </a:ext>
            </a:extLst>
          </p:cNvPr>
          <p:cNvSpPr>
            <a:spLocks noGrp="1"/>
          </p:cNvSpPr>
          <p:nvPr>
            <p:ph type="dt" sz="half" idx="10"/>
          </p:nvPr>
        </p:nvSpPr>
        <p:spPr/>
        <p:txBody>
          <a:bodyPr/>
          <a:lstStyle/>
          <a:p>
            <a:fld id="{99C8413E-83A6-4B73-B65C-1C2DE420C171}" type="datetimeFigureOut">
              <a:rPr lang="en-NZ" smtClean="0"/>
              <a:t>23/09/2017</a:t>
            </a:fld>
            <a:endParaRPr lang="en-NZ"/>
          </a:p>
        </p:txBody>
      </p:sp>
      <p:sp>
        <p:nvSpPr>
          <p:cNvPr id="5" name="Footer Placeholder 4">
            <a:extLst>
              <a:ext uri="{FF2B5EF4-FFF2-40B4-BE49-F238E27FC236}">
                <a16:creationId xmlns:a16="http://schemas.microsoft.com/office/drawing/2014/main" xmlns="" id="{9A3355A1-29EC-495F-98D3-8B1589CCF2F5}"/>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0D0054C0-8180-4A11-8AAF-9D19E4298AFE}"/>
              </a:ext>
            </a:extLst>
          </p:cNvPr>
          <p:cNvSpPr>
            <a:spLocks noGrp="1"/>
          </p:cNvSpPr>
          <p:nvPr>
            <p:ph type="sldNum" sz="quarter" idx="12"/>
          </p:nvPr>
        </p:nvSpPr>
        <p:spPr/>
        <p:txBody>
          <a:bodyPr/>
          <a:lstStyle/>
          <a:p>
            <a:fld id="{57020533-F699-40DF-8A67-D22EE2F9A328}" type="slidenum">
              <a:rPr lang="en-NZ" smtClean="0"/>
              <a:t>‹#›</a:t>
            </a:fld>
            <a:endParaRPr lang="en-NZ"/>
          </a:p>
        </p:txBody>
      </p:sp>
    </p:spTree>
    <p:extLst>
      <p:ext uri="{BB962C8B-B14F-4D97-AF65-F5344CB8AC3E}">
        <p14:creationId xmlns:p14="http://schemas.microsoft.com/office/powerpoint/2010/main" val="248624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F033C1-7996-437A-BEFE-D8FA9F9879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xmlns="" id="{D0A071C8-5E2E-4333-AC35-96A4A53065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CAD4B5C3-DB05-46E1-B131-B82B4AA75D59}"/>
              </a:ext>
            </a:extLst>
          </p:cNvPr>
          <p:cNvSpPr>
            <a:spLocks noGrp="1"/>
          </p:cNvSpPr>
          <p:nvPr>
            <p:ph type="dt" sz="half" idx="10"/>
          </p:nvPr>
        </p:nvSpPr>
        <p:spPr/>
        <p:txBody>
          <a:bodyPr/>
          <a:lstStyle/>
          <a:p>
            <a:fld id="{99C8413E-83A6-4B73-B65C-1C2DE420C171}" type="datetimeFigureOut">
              <a:rPr lang="en-NZ" smtClean="0"/>
              <a:t>23/09/2017</a:t>
            </a:fld>
            <a:endParaRPr lang="en-NZ"/>
          </a:p>
        </p:txBody>
      </p:sp>
      <p:sp>
        <p:nvSpPr>
          <p:cNvPr id="5" name="Footer Placeholder 4">
            <a:extLst>
              <a:ext uri="{FF2B5EF4-FFF2-40B4-BE49-F238E27FC236}">
                <a16:creationId xmlns:a16="http://schemas.microsoft.com/office/drawing/2014/main" xmlns="" id="{D038F8F9-978C-49D9-84F4-5247745A4ABF}"/>
              </a:ext>
            </a:extLst>
          </p:cNvPr>
          <p:cNvSpPr>
            <a:spLocks noGrp="1"/>
          </p:cNvSpPr>
          <p:nvPr>
            <p:ph type="ftr" sz="quarter" idx="11"/>
          </p:nvPr>
        </p:nvSpPr>
        <p:spPr/>
        <p:txBody>
          <a:bodyPr/>
          <a:lstStyle/>
          <a:p>
            <a:endParaRPr lang="en-NZ"/>
          </a:p>
        </p:txBody>
      </p:sp>
      <p:sp>
        <p:nvSpPr>
          <p:cNvPr id="6" name="Slide Number Placeholder 5">
            <a:extLst>
              <a:ext uri="{FF2B5EF4-FFF2-40B4-BE49-F238E27FC236}">
                <a16:creationId xmlns:a16="http://schemas.microsoft.com/office/drawing/2014/main" xmlns="" id="{C96F6DB8-01C0-476F-9968-1BBAB5B262A8}"/>
              </a:ext>
            </a:extLst>
          </p:cNvPr>
          <p:cNvSpPr>
            <a:spLocks noGrp="1"/>
          </p:cNvSpPr>
          <p:nvPr>
            <p:ph type="sldNum" sz="quarter" idx="12"/>
          </p:nvPr>
        </p:nvSpPr>
        <p:spPr/>
        <p:txBody>
          <a:bodyPr/>
          <a:lstStyle/>
          <a:p>
            <a:fld id="{57020533-F699-40DF-8A67-D22EE2F9A328}" type="slidenum">
              <a:rPr lang="en-NZ" smtClean="0"/>
              <a:t>‹#›</a:t>
            </a:fld>
            <a:endParaRPr lang="en-NZ"/>
          </a:p>
        </p:txBody>
      </p:sp>
    </p:spTree>
    <p:extLst>
      <p:ext uri="{BB962C8B-B14F-4D97-AF65-F5344CB8AC3E}">
        <p14:creationId xmlns:p14="http://schemas.microsoft.com/office/powerpoint/2010/main" val="3771499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50AAE5-5F06-43D7-AC1D-3ED259335D9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8D95082E-4985-4732-87A9-4E3A37E31D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xmlns="" id="{72660625-F4BD-4E7F-B8D3-F7811924DE4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xmlns="" id="{AF32A9D9-90AD-457B-B3E6-9381F58F459C}"/>
              </a:ext>
            </a:extLst>
          </p:cNvPr>
          <p:cNvSpPr>
            <a:spLocks noGrp="1"/>
          </p:cNvSpPr>
          <p:nvPr>
            <p:ph type="dt" sz="half" idx="10"/>
          </p:nvPr>
        </p:nvSpPr>
        <p:spPr/>
        <p:txBody>
          <a:bodyPr/>
          <a:lstStyle/>
          <a:p>
            <a:fld id="{99C8413E-83A6-4B73-B65C-1C2DE420C171}" type="datetimeFigureOut">
              <a:rPr lang="en-NZ" smtClean="0"/>
              <a:t>23/09/2017</a:t>
            </a:fld>
            <a:endParaRPr lang="en-NZ"/>
          </a:p>
        </p:txBody>
      </p:sp>
      <p:sp>
        <p:nvSpPr>
          <p:cNvPr id="6" name="Footer Placeholder 5">
            <a:extLst>
              <a:ext uri="{FF2B5EF4-FFF2-40B4-BE49-F238E27FC236}">
                <a16:creationId xmlns:a16="http://schemas.microsoft.com/office/drawing/2014/main" xmlns="" id="{55AFCB1A-679E-4616-AAD3-DEE512E9A1D9}"/>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87825972-20A3-4EBA-8D35-0046162EDC73}"/>
              </a:ext>
            </a:extLst>
          </p:cNvPr>
          <p:cNvSpPr>
            <a:spLocks noGrp="1"/>
          </p:cNvSpPr>
          <p:nvPr>
            <p:ph type="sldNum" sz="quarter" idx="12"/>
          </p:nvPr>
        </p:nvSpPr>
        <p:spPr/>
        <p:txBody>
          <a:bodyPr/>
          <a:lstStyle/>
          <a:p>
            <a:fld id="{57020533-F699-40DF-8A67-D22EE2F9A328}" type="slidenum">
              <a:rPr lang="en-NZ" smtClean="0"/>
              <a:t>‹#›</a:t>
            </a:fld>
            <a:endParaRPr lang="en-NZ"/>
          </a:p>
        </p:txBody>
      </p:sp>
    </p:spTree>
    <p:extLst>
      <p:ext uri="{BB962C8B-B14F-4D97-AF65-F5344CB8AC3E}">
        <p14:creationId xmlns:p14="http://schemas.microsoft.com/office/powerpoint/2010/main" val="3841762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D06BC4-B08D-4106-B46C-57316A6A767B}"/>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7AC242FC-BE86-4AED-B054-2DD2C597B1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64493E28-4B1A-454F-8663-138C9B6011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xmlns="" id="{BE303414-A47D-453D-8BCF-D74FE33A85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A867B01-207E-4B19-9597-42E3B6FBADC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xmlns="" id="{624BA2EA-F394-4A5D-AEED-8BEAE418147C}"/>
              </a:ext>
            </a:extLst>
          </p:cNvPr>
          <p:cNvSpPr>
            <a:spLocks noGrp="1"/>
          </p:cNvSpPr>
          <p:nvPr>
            <p:ph type="dt" sz="half" idx="10"/>
          </p:nvPr>
        </p:nvSpPr>
        <p:spPr/>
        <p:txBody>
          <a:bodyPr/>
          <a:lstStyle/>
          <a:p>
            <a:fld id="{99C8413E-83A6-4B73-B65C-1C2DE420C171}" type="datetimeFigureOut">
              <a:rPr lang="en-NZ" smtClean="0"/>
              <a:t>23/09/2017</a:t>
            </a:fld>
            <a:endParaRPr lang="en-NZ"/>
          </a:p>
        </p:txBody>
      </p:sp>
      <p:sp>
        <p:nvSpPr>
          <p:cNvPr id="8" name="Footer Placeholder 7">
            <a:extLst>
              <a:ext uri="{FF2B5EF4-FFF2-40B4-BE49-F238E27FC236}">
                <a16:creationId xmlns:a16="http://schemas.microsoft.com/office/drawing/2014/main" xmlns="" id="{0BC44C7A-EC93-431D-895F-2CFF67DCD97E}"/>
              </a:ext>
            </a:extLst>
          </p:cNvPr>
          <p:cNvSpPr>
            <a:spLocks noGrp="1"/>
          </p:cNvSpPr>
          <p:nvPr>
            <p:ph type="ftr" sz="quarter" idx="11"/>
          </p:nvPr>
        </p:nvSpPr>
        <p:spPr/>
        <p:txBody>
          <a:bodyPr/>
          <a:lstStyle/>
          <a:p>
            <a:endParaRPr lang="en-NZ"/>
          </a:p>
        </p:txBody>
      </p:sp>
      <p:sp>
        <p:nvSpPr>
          <p:cNvPr id="9" name="Slide Number Placeholder 8">
            <a:extLst>
              <a:ext uri="{FF2B5EF4-FFF2-40B4-BE49-F238E27FC236}">
                <a16:creationId xmlns:a16="http://schemas.microsoft.com/office/drawing/2014/main" xmlns="" id="{4B91E6ED-5E01-4056-8907-4A4694AC2BEF}"/>
              </a:ext>
            </a:extLst>
          </p:cNvPr>
          <p:cNvSpPr>
            <a:spLocks noGrp="1"/>
          </p:cNvSpPr>
          <p:nvPr>
            <p:ph type="sldNum" sz="quarter" idx="12"/>
          </p:nvPr>
        </p:nvSpPr>
        <p:spPr/>
        <p:txBody>
          <a:bodyPr/>
          <a:lstStyle/>
          <a:p>
            <a:fld id="{57020533-F699-40DF-8A67-D22EE2F9A328}" type="slidenum">
              <a:rPr lang="en-NZ" smtClean="0"/>
              <a:t>‹#›</a:t>
            </a:fld>
            <a:endParaRPr lang="en-NZ"/>
          </a:p>
        </p:txBody>
      </p:sp>
    </p:spTree>
    <p:extLst>
      <p:ext uri="{BB962C8B-B14F-4D97-AF65-F5344CB8AC3E}">
        <p14:creationId xmlns:p14="http://schemas.microsoft.com/office/powerpoint/2010/main" val="1719641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784760-8974-4FBA-9E40-F4E9CD74396D}"/>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xmlns="" id="{61637C34-416F-468D-BC5C-4AAB1E5FB8AC}"/>
              </a:ext>
            </a:extLst>
          </p:cNvPr>
          <p:cNvSpPr>
            <a:spLocks noGrp="1"/>
          </p:cNvSpPr>
          <p:nvPr>
            <p:ph type="dt" sz="half" idx="10"/>
          </p:nvPr>
        </p:nvSpPr>
        <p:spPr/>
        <p:txBody>
          <a:bodyPr/>
          <a:lstStyle/>
          <a:p>
            <a:fld id="{99C8413E-83A6-4B73-B65C-1C2DE420C171}" type="datetimeFigureOut">
              <a:rPr lang="en-NZ" smtClean="0"/>
              <a:t>23/09/2017</a:t>
            </a:fld>
            <a:endParaRPr lang="en-NZ"/>
          </a:p>
        </p:txBody>
      </p:sp>
      <p:sp>
        <p:nvSpPr>
          <p:cNvPr id="4" name="Footer Placeholder 3">
            <a:extLst>
              <a:ext uri="{FF2B5EF4-FFF2-40B4-BE49-F238E27FC236}">
                <a16:creationId xmlns:a16="http://schemas.microsoft.com/office/drawing/2014/main" xmlns="" id="{39068CF1-BF38-4329-A8FB-E9E66425001C}"/>
              </a:ext>
            </a:extLst>
          </p:cNvPr>
          <p:cNvSpPr>
            <a:spLocks noGrp="1"/>
          </p:cNvSpPr>
          <p:nvPr>
            <p:ph type="ftr" sz="quarter" idx="11"/>
          </p:nvPr>
        </p:nvSpPr>
        <p:spPr/>
        <p:txBody>
          <a:bodyPr/>
          <a:lstStyle/>
          <a:p>
            <a:endParaRPr lang="en-NZ"/>
          </a:p>
        </p:txBody>
      </p:sp>
      <p:sp>
        <p:nvSpPr>
          <p:cNvPr id="5" name="Slide Number Placeholder 4">
            <a:extLst>
              <a:ext uri="{FF2B5EF4-FFF2-40B4-BE49-F238E27FC236}">
                <a16:creationId xmlns:a16="http://schemas.microsoft.com/office/drawing/2014/main" xmlns="" id="{6D159FC3-0905-4188-B7D3-E2D9C2F4115E}"/>
              </a:ext>
            </a:extLst>
          </p:cNvPr>
          <p:cNvSpPr>
            <a:spLocks noGrp="1"/>
          </p:cNvSpPr>
          <p:nvPr>
            <p:ph type="sldNum" sz="quarter" idx="12"/>
          </p:nvPr>
        </p:nvSpPr>
        <p:spPr/>
        <p:txBody>
          <a:bodyPr/>
          <a:lstStyle/>
          <a:p>
            <a:fld id="{57020533-F699-40DF-8A67-D22EE2F9A328}" type="slidenum">
              <a:rPr lang="en-NZ" smtClean="0"/>
              <a:t>‹#›</a:t>
            </a:fld>
            <a:endParaRPr lang="en-NZ"/>
          </a:p>
        </p:txBody>
      </p:sp>
    </p:spTree>
    <p:extLst>
      <p:ext uri="{BB962C8B-B14F-4D97-AF65-F5344CB8AC3E}">
        <p14:creationId xmlns:p14="http://schemas.microsoft.com/office/powerpoint/2010/main" val="2963097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F6A0FCD-8479-4070-A592-D684B5DF2940}"/>
              </a:ext>
            </a:extLst>
          </p:cNvPr>
          <p:cNvSpPr>
            <a:spLocks noGrp="1"/>
          </p:cNvSpPr>
          <p:nvPr>
            <p:ph type="dt" sz="half" idx="10"/>
          </p:nvPr>
        </p:nvSpPr>
        <p:spPr/>
        <p:txBody>
          <a:bodyPr/>
          <a:lstStyle/>
          <a:p>
            <a:fld id="{99C8413E-83A6-4B73-B65C-1C2DE420C171}" type="datetimeFigureOut">
              <a:rPr lang="en-NZ" smtClean="0"/>
              <a:t>23/09/2017</a:t>
            </a:fld>
            <a:endParaRPr lang="en-NZ"/>
          </a:p>
        </p:txBody>
      </p:sp>
      <p:sp>
        <p:nvSpPr>
          <p:cNvPr id="3" name="Footer Placeholder 2">
            <a:extLst>
              <a:ext uri="{FF2B5EF4-FFF2-40B4-BE49-F238E27FC236}">
                <a16:creationId xmlns:a16="http://schemas.microsoft.com/office/drawing/2014/main" xmlns="" id="{5C62A98C-ADC3-45A5-91E8-E11C25F7D182}"/>
              </a:ext>
            </a:extLst>
          </p:cNvPr>
          <p:cNvSpPr>
            <a:spLocks noGrp="1"/>
          </p:cNvSpPr>
          <p:nvPr>
            <p:ph type="ftr" sz="quarter" idx="11"/>
          </p:nvPr>
        </p:nvSpPr>
        <p:spPr/>
        <p:txBody>
          <a:bodyPr/>
          <a:lstStyle/>
          <a:p>
            <a:endParaRPr lang="en-NZ"/>
          </a:p>
        </p:txBody>
      </p:sp>
      <p:sp>
        <p:nvSpPr>
          <p:cNvPr id="4" name="Slide Number Placeholder 3">
            <a:extLst>
              <a:ext uri="{FF2B5EF4-FFF2-40B4-BE49-F238E27FC236}">
                <a16:creationId xmlns:a16="http://schemas.microsoft.com/office/drawing/2014/main" xmlns="" id="{6F140112-B2DA-4F3F-97DE-94A57C4D0AE5}"/>
              </a:ext>
            </a:extLst>
          </p:cNvPr>
          <p:cNvSpPr>
            <a:spLocks noGrp="1"/>
          </p:cNvSpPr>
          <p:nvPr>
            <p:ph type="sldNum" sz="quarter" idx="12"/>
          </p:nvPr>
        </p:nvSpPr>
        <p:spPr/>
        <p:txBody>
          <a:bodyPr/>
          <a:lstStyle/>
          <a:p>
            <a:fld id="{57020533-F699-40DF-8A67-D22EE2F9A328}" type="slidenum">
              <a:rPr lang="en-NZ" smtClean="0"/>
              <a:t>‹#›</a:t>
            </a:fld>
            <a:endParaRPr lang="en-NZ"/>
          </a:p>
        </p:txBody>
      </p:sp>
    </p:spTree>
    <p:extLst>
      <p:ext uri="{BB962C8B-B14F-4D97-AF65-F5344CB8AC3E}">
        <p14:creationId xmlns:p14="http://schemas.microsoft.com/office/powerpoint/2010/main" val="1778521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9E9227-F2A2-4506-8BFD-B00EA7DF1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xmlns="" id="{113BDEB2-9812-4738-8DC5-4C466A3A35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xmlns="" id="{E5BE484D-D2F0-4B09-89A1-182D6C2324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4167494-FFDE-47C9-834F-81D9E55F2809}"/>
              </a:ext>
            </a:extLst>
          </p:cNvPr>
          <p:cNvSpPr>
            <a:spLocks noGrp="1"/>
          </p:cNvSpPr>
          <p:nvPr>
            <p:ph type="dt" sz="half" idx="10"/>
          </p:nvPr>
        </p:nvSpPr>
        <p:spPr/>
        <p:txBody>
          <a:bodyPr/>
          <a:lstStyle/>
          <a:p>
            <a:fld id="{99C8413E-83A6-4B73-B65C-1C2DE420C171}" type="datetimeFigureOut">
              <a:rPr lang="en-NZ" smtClean="0"/>
              <a:t>23/09/2017</a:t>
            </a:fld>
            <a:endParaRPr lang="en-NZ"/>
          </a:p>
        </p:txBody>
      </p:sp>
      <p:sp>
        <p:nvSpPr>
          <p:cNvPr id="6" name="Footer Placeholder 5">
            <a:extLst>
              <a:ext uri="{FF2B5EF4-FFF2-40B4-BE49-F238E27FC236}">
                <a16:creationId xmlns:a16="http://schemas.microsoft.com/office/drawing/2014/main" xmlns="" id="{371BC75B-3AA0-4BF4-BFCA-C7180DF92E41}"/>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694BEB8F-72EB-46A4-8713-5632BADAD422}"/>
              </a:ext>
            </a:extLst>
          </p:cNvPr>
          <p:cNvSpPr>
            <a:spLocks noGrp="1"/>
          </p:cNvSpPr>
          <p:nvPr>
            <p:ph type="sldNum" sz="quarter" idx="12"/>
          </p:nvPr>
        </p:nvSpPr>
        <p:spPr/>
        <p:txBody>
          <a:bodyPr/>
          <a:lstStyle/>
          <a:p>
            <a:fld id="{57020533-F699-40DF-8A67-D22EE2F9A328}" type="slidenum">
              <a:rPr lang="en-NZ" smtClean="0"/>
              <a:t>‹#›</a:t>
            </a:fld>
            <a:endParaRPr lang="en-NZ"/>
          </a:p>
        </p:txBody>
      </p:sp>
    </p:spTree>
    <p:extLst>
      <p:ext uri="{BB962C8B-B14F-4D97-AF65-F5344CB8AC3E}">
        <p14:creationId xmlns:p14="http://schemas.microsoft.com/office/powerpoint/2010/main" val="306550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D463DF-A008-46AE-BA83-E99637F578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xmlns="" id="{EC8FC636-519C-4C3A-A8B0-7730209DAA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xmlns="" id="{794E353C-F294-4465-A2E0-815034B4F0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62BCB43-E944-4AFC-BA23-2ACCA790EC03}"/>
              </a:ext>
            </a:extLst>
          </p:cNvPr>
          <p:cNvSpPr>
            <a:spLocks noGrp="1"/>
          </p:cNvSpPr>
          <p:nvPr>
            <p:ph type="dt" sz="half" idx="10"/>
          </p:nvPr>
        </p:nvSpPr>
        <p:spPr/>
        <p:txBody>
          <a:bodyPr/>
          <a:lstStyle/>
          <a:p>
            <a:fld id="{99C8413E-83A6-4B73-B65C-1C2DE420C171}" type="datetimeFigureOut">
              <a:rPr lang="en-NZ" smtClean="0"/>
              <a:t>23/09/2017</a:t>
            </a:fld>
            <a:endParaRPr lang="en-NZ"/>
          </a:p>
        </p:txBody>
      </p:sp>
      <p:sp>
        <p:nvSpPr>
          <p:cNvPr id="6" name="Footer Placeholder 5">
            <a:extLst>
              <a:ext uri="{FF2B5EF4-FFF2-40B4-BE49-F238E27FC236}">
                <a16:creationId xmlns:a16="http://schemas.microsoft.com/office/drawing/2014/main" xmlns="" id="{8B032445-AA99-43B5-8301-10F2A60F60F6}"/>
              </a:ext>
            </a:extLst>
          </p:cNvPr>
          <p:cNvSpPr>
            <a:spLocks noGrp="1"/>
          </p:cNvSpPr>
          <p:nvPr>
            <p:ph type="ftr" sz="quarter" idx="11"/>
          </p:nvPr>
        </p:nvSpPr>
        <p:spPr/>
        <p:txBody>
          <a:bodyPr/>
          <a:lstStyle/>
          <a:p>
            <a:endParaRPr lang="en-NZ"/>
          </a:p>
        </p:txBody>
      </p:sp>
      <p:sp>
        <p:nvSpPr>
          <p:cNvPr id="7" name="Slide Number Placeholder 6">
            <a:extLst>
              <a:ext uri="{FF2B5EF4-FFF2-40B4-BE49-F238E27FC236}">
                <a16:creationId xmlns:a16="http://schemas.microsoft.com/office/drawing/2014/main" xmlns="" id="{2E4294FB-CAA5-4E9D-A335-5515242C2FAD}"/>
              </a:ext>
            </a:extLst>
          </p:cNvPr>
          <p:cNvSpPr>
            <a:spLocks noGrp="1"/>
          </p:cNvSpPr>
          <p:nvPr>
            <p:ph type="sldNum" sz="quarter" idx="12"/>
          </p:nvPr>
        </p:nvSpPr>
        <p:spPr/>
        <p:txBody>
          <a:bodyPr/>
          <a:lstStyle/>
          <a:p>
            <a:fld id="{57020533-F699-40DF-8A67-D22EE2F9A328}" type="slidenum">
              <a:rPr lang="en-NZ" smtClean="0"/>
              <a:t>‹#›</a:t>
            </a:fld>
            <a:endParaRPr lang="en-NZ"/>
          </a:p>
        </p:txBody>
      </p:sp>
    </p:spTree>
    <p:extLst>
      <p:ext uri="{BB962C8B-B14F-4D97-AF65-F5344CB8AC3E}">
        <p14:creationId xmlns:p14="http://schemas.microsoft.com/office/powerpoint/2010/main" val="4256457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8B98998-9695-4EAE-B1DF-E8E30DD39A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xmlns="" id="{182E1FC8-90E2-4BE1-82CD-B70F1B0C51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xmlns="" id="{4B604642-306F-4A64-B910-629CEFA132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C8413E-83A6-4B73-B65C-1C2DE420C171}" type="datetimeFigureOut">
              <a:rPr lang="en-NZ" smtClean="0"/>
              <a:t>23/09/2017</a:t>
            </a:fld>
            <a:endParaRPr lang="en-NZ"/>
          </a:p>
        </p:txBody>
      </p:sp>
      <p:sp>
        <p:nvSpPr>
          <p:cNvPr id="5" name="Footer Placeholder 4">
            <a:extLst>
              <a:ext uri="{FF2B5EF4-FFF2-40B4-BE49-F238E27FC236}">
                <a16:creationId xmlns:a16="http://schemas.microsoft.com/office/drawing/2014/main" xmlns="" id="{BA6AD098-94CE-4B46-B709-F421BCF637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a:extLst>
              <a:ext uri="{FF2B5EF4-FFF2-40B4-BE49-F238E27FC236}">
                <a16:creationId xmlns:a16="http://schemas.microsoft.com/office/drawing/2014/main" xmlns="" id="{414E25B8-33EA-434B-AAD8-22B568F72C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20533-F699-40DF-8A67-D22EE2F9A328}" type="slidenum">
              <a:rPr lang="en-NZ" smtClean="0"/>
              <a:t>‹#›</a:t>
            </a:fld>
            <a:endParaRPr lang="en-NZ"/>
          </a:p>
        </p:txBody>
      </p:sp>
    </p:spTree>
    <p:extLst>
      <p:ext uri="{BB962C8B-B14F-4D97-AF65-F5344CB8AC3E}">
        <p14:creationId xmlns:p14="http://schemas.microsoft.com/office/powerpoint/2010/main" val="3567545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5309C3-6B0A-4A40-8AC8-6815B0B2EF12}"/>
              </a:ext>
            </a:extLst>
          </p:cNvPr>
          <p:cNvSpPr>
            <a:spLocks noGrp="1"/>
          </p:cNvSpPr>
          <p:nvPr>
            <p:ph type="ctrTitle"/>
          </p:nvPr>
        </p:nvSpPr>
        <p:spPr/>
        <p:txBody>
          <a:bodyPr>
            <a:normAutofit fontScale="90000"/>
          </a:bodyPr>
          <a:lstStyle/>
          <a:p>
            <a:r>
              <a:rPr lang="en-NZ" dirty="0"/>
              <a:t>New Plymouth District Council Local Purposes</a:t>
            </a:r>
            <a:br>
              <a:rPr lang="en-NZ" dirty="0"/>
            </a:br>
            <a:r>
              <a:rPr lang="en-NZ" dirty="0"/>
              <a:t>(Waitara Lands) Bill</a:t>
            </a:r>
            <a:br>
              <a:rPr lang="en-NZ" dirty="0"/>
            </a:br>
            <a:r>
              <a:rPr lang="en-NZ" dirty="0"/>
              <a:t>Overview Presentation</a:t>
            </a:r>
          </a:p>
        </p:txBody>
      </p:sp>
    </p:spTree>
    <p:extLst>
      <p:ext uri="{BB962C8B-B14F-4D97-AF65-F5344CB8AC3E}">
        <p14:creationId xmlns:p14="http://schemas.microsoft.com/office/powerpoint/2010/main" val="3545407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2AD3DC8-9487-4A6F-988F-50DD33E143F2}"/>
              </a:ext>
            </a:extLst>
          </p:cNvPr>
          <p:cNvSpPr>
            <a:spLocks noGrp="1"/>
          </p:cNvSpPr>
          <p:nvPr>
            <p:ph type="title"/>
          </p:nvPr>
        </p:nvSpPr>
        <p:spPr/>
        <p:txBody>
          <a:bodyPr/>
          <a:lstStyle/>
          <a:p>
            <a:pPr algn="ctr"/>
            <a:r>
              <a:rPr lang="en-NZ" dirty="0"/>
              <a:t>Leaseholders’ Rights</a:t>
            </a:r>
          </a:p>
        </p:txBody>
      </p:sp>
      <p:sp>
        <p:nvSpPr>
          <p:cNvPr id="5" name="Content Placeholder 4">
            <a:extLst>
              <a:ext uri="{FF2B5EF4-FFF2-40B4-BE49-F238E27FC236}">
                <a16:creationId xmlns:a16="http://schemas.microsoft.com/office/drawing/2014/main" xmlns="" id="{14456BAB-016B-4216-B225-CD4E4EC99D5F}"/>
              </a:ext>
            </a:extLst>
          </p:cNvPr>
          <p:cNvSpPr>
            <a:spLocks noGrp="1"/>
          </p:cNvSpPr>
          <p:nvPr>
            <p:ph idx="1"/>
          </p:nvPr>
        </p:nvSpPr>
        <p:spPr/>
        <p:txBody>
          <a:bodyPr>
            <a:normAutofit fontScale="92500" lnSpcReduction="20000"/>
          </a:bodyPr>
          <a:lstStyle/>
          <a:p>
            <a:r>
              <a:rPr lang="en-NZ" dirty="0"/>
              <a:t>Part 3 of the Bill discusses how leaseholders or others may freehold the land.</a:t>
            </a:r>
          </a:p>
          <a:p>
            <a:r>
              <a:rPr lang="en-NZ" dirty="0"/>
              <a:t>Part 3, clause 19 (3) notes: The right of the lessee is to be treated as a term of the lease and survives any sale of the fee simple interest by the Council or any other person.</a:t>
            </a:r>
          </a:p>
          <a:p>
            <a:r>
              <a:rPr lang="en-NZ" dirty="0"/>
              <a:t>So: for the first 15 months after the Bill becomes law, the leaseholders have the right to purchase the land and not pay the Council’s costs. The land is valued at the cost of the unimproved land.</a:t>
            </a:r>
          </a:p>
          <a:p>
            <a:r>
              <a:rPr lang="en-NZ" dirty="0"/>
              <a:t>Section 21 discusses the process the leaseholder follows to purchase the freehold land.</a:t>
            </a:r>
          </a:p>
          <a:p>
            <a:r>
              <a:rPr lang="en-NZ" dirty="0"/>
              <a:t>The Council must discuss the sale with </a:t>
            </a:r>
            <a:r>
              <a:rPr lang="en-NZ" dirty="0" err="1"/>
              <a:t>Te</a:t>
            </a:r>
            <a:r>
              <a:rPr lang="en-NZ" dirty="0"/>
              <a:t> Kotahitanga or the Waitara </a:t>
            </a:r>
            <a:r>
              <a:rPr lang="en-NZ" dirty="0" err="1"/>
              <a:t>Hapū</a:t>
            </a:r>
            <a:r>
              <a:rPr lang="en-NZ" dirty="0"/>
              <a:t> if selling to other than the </a:t>
            </a:r>
            <a:r>
              <a:rPr lang="en-NZ" dirty="0" err="1"/>
              <a:t>leasee</a:t>
            </a:r>
            <a:r>
              <a:rPr lang="en-NZ" dirty="0"/>
              <a:t>.</a:t>
            </a:r>
          </a:p>
        </p:txBody>
      </p:sp>
    </p:spTree>
    <p:extLst>
      <p:ext uri="{BB962C8B-B14F-4D97-AF65-F5344CB8AC3E}">
        <p14:creationId xmlns:p14="http://schemas.microsoft.com/office/powerpoint/2010/main" val="2670627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CC781D-CE86-455F-961B-8FDB91703B32}"/>
              </a:ext>
            </a:extLst>
          </p:cNvPr>
          <p:cNvSpPr>
            <a:spLocks noGrp="1"/>
          </p:cNvSpPr>
          <p:nvPr>
            <p:ph type="title"/>
          </p:nvPr>
        </p:nvSpPr>
        <p:spPr/>
        <p:txBody>
          <a:bodyPr/>
          <a:lstStyle/>
          <a:p>
            <a:pPr algn="ctr"/>
            <a:r>
              <a:rPr lang="en-NZ" dirty="0"/>
              <a:t>Latest developments with the progress of the Bill:</a:t>
            </a:r>
          </a:p>
        </p:txBody>
      </p:sp>
      <p:sp>
        <p:nvSpPr>
          <p:cNvPr id="3" name="Content Placeholder 2">
            <a:extLst>
              <a:ext uri="{FF2B5EF4-FFF2-40B4-BE49-F238E27FC236}">
                <a16:creationId xmlns:a16="http://schemas.microsoft.com/office/drawing/2014/main" xmlns="" id="{527D876C-044F-4559-9D79-5EBC4B3D741C}"/>
              </a:ext>
            </a:extLst>
          </p:cNvPr>
          <p:cNvSpPr>
            <a:spLocks noGrp="1"/>
          </p:cNvSpPr>
          <p:nvPr>
            <p:ph idx="1"/>
          </p:nvPr>
        </p:nvSpPr>
        <p:spPr/>
        <p:txBody>
          <a:bodyPr>
            <a:normAutofit/>
          </a:bodyPr>
          <a:lstStyle/>
          <a:p>
            <a:r>
              <a:rPr lang="en-NZ" dirty="0"/>
              <a:t>On Wednesday 9 August, the Bill had its second reading.</a:t>
            </a:r>
          </a:p>
          <a:p>
            <a:r>
              <a:rPr lang="en-NZ" dirty="0"/>
              <a:t>This was to preserve the changes made since the original Bill was introduced.</a:t>
            </a:r>
          </a:p>
          <a:p>
            <a:r>
              <a:rPr lang="en-NZ" dirty="0"/>
              <a:t>Now we need to finish the Bill.  This means:</a:t>
            </a:r>
          </a:p>
          <a:p>
            <a:r>
              <a:rPr lang="en-NZ" dirty="0"/>
              <a:t>It needs one more reading – it’s third.  Before third reading though, it has to go through one more stage -  Committee of the Whole House (</a:t>
            </a:r>
            <a:r>
              <a:rPr lang="en-NZ" dirty="0" err="1"/>
              <a:t>CoWH</a:t>
            </a:r>
            <a:r>
              <a:rPr lang="en-NZ" dirty="0"/>
              <a:t>).  This is the final opportunity to make changes to the Bill.  These changes need to be supported by all parties. The changes are made are called a “Supplementary Order Paper” or “SOP”</a:t>
            </a:r>
          </a:p>
        </p:txBody>
      </p:sp>
    </p:spTree>
    <p:extLst>
      <p:ext uri="{BB962C8B-B14F-4D97-AF65-F5344CB8AC3E}">
        <p14:creationId xmlns:p14="http://schemas.microsoft.com/office/powerpoint/2010/main" val="307022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B12683-7257-4ACD-9FEC-E7E20F2DB458}"/>
              </a:ext>
            </a:extLst>
          </p:cNvPr>
          <p:cNvSpPr>
            <a:spLocks noGrp="1"/>
          </p:cNvSpPr>
          <p:nvPr>
            <p:ph type="title"/>
          </p:nvPr>
        </p:nvSpPr>
        <p:spPr/>
        <p:txBody>
          <a:bodyPr/>
          <a:lstStyle/>
          <a:p>
            <a:pPr algn="ctr"/>
            <a:r>
              <a:rPr lang="en-NZ" dirty="0"/>
              <a:t>The SOP</a:t>
            </a:r>
          </a:p>
        </p:txBody>
      </p:sp>
      <p:sp>
        <p:nvSpPr>
          <p:cNvPr id="3" name="Content Placeholder 2">
            <a:extLst>
              <a:ext uri="{FF2B5EF4-FFF2-40B4-BE49-F238E27FC236}">
                <a16:creationId xmlns:a16="http://schemas.microsoft.com/office/drawing/2014/main" xmlns="" id="{AABFCDA4-5065-410D-88B2-74B7C41E0C03}"/>
              </a:ext>
            </a:extLst>
          </p:cNvPr>
          <p:cNvSpPr>
            <a:spLocks noGrp="1"/>
          </p:cNvSpPr>
          <p:nvPr>
            <p:ph idx="1"/>
          </p:nvPr>
        </p:nvSpPr>
        <p:spPr/>
        <p:txBody>
          <a:bodyPr>
            <a:normAutofit/>
          </a:bodyPr>
          <a:lstStyle/>
          <a:p>
            <a:r>
              <a:rPr lang="en-NZ" dirty="0"/>
              <a:t>The SOP would cover:</a:t>
            </a:r>
          </a:p>
          <a:p>
            <a:pPr>
              <a:buFontTx/>
              <a:buChar char="-"/>
            </a:pPr>
            <a:r>
              <a:rPr lang="en-NZ" dirty="0"/>
              <a:t>Waitara River SO Plan showing catchments (upper and lower)</a:t>
            </a:r>
          </a:p>
          <a:p>
            <a:pPr>
              <a:buFontTx/>
              <a:buChar char="-"/>
            </a:pPr>
            <a:r>
              <a:rPr lang="en-NZ" dirty="0"/>
              <a:t>Tax indemnity provisions for HLFC (if Minister of Finance and Minister of Revenue agrees)</a:t>
            </a:r>
          </a:p>
          <a:p>
            <a:pPr>
              <a:buFontTx/>
              <a:buChar char="-"/>
            </a:pPr>
            <a:r>
              <a:rPr lang="en-NZ" dirty="0"/>
              <a:t>Ranfurly Park and Pukekohe Park added to the RFR list (if Minister of Conservation gives agreement).</a:t>
            </a:r>
          </a:p>
          <a:p>
            <a:pPr>
              <a:buFontTx/>
              <a:buChar char="-"/>
            </a:pPr>
            <a:r>
              <a:rPr lang="en-NZ" dirty="0"/>
              <a:t>Anything else coming out of your consultation that the Councils’ agree to.</a:t>
            </a:r>
          </a:p>
          <a:p>
            <a:pPr>
              <a:buFontTx/>
              <a:buChar char="-"/>
            </a:pPr>
            <a:endParaRPr lang="en-NZ" dirty="0"/>
          </a:p>
          <a:p>
            <a:pPr>
              <a:buFontTx/>
              <a:buChar char="-"/>
            </a:pPr>
            <a:endParaRPr lang="en-NZ" dirty="0"/>
          </a:p>
        </p:txBody>
      </p:sp>
    </p:spTree>
    <p:extLst>
      <p:ext uri="{BB962C8B-B14F-4D97-AF65-F5344CB8AC3E}">
        <p14:creationId xmlns:p14="http://schemas.microsoft.com/office/powerpoint/2010/main" val="1648625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9E698B-04E1-4165-B220-EF33C42AE562}"/>
              </a:ext>
            </a:extLst>
          </p:cNvPr>
          <p:cNvSpPr>
            <a:spLocks noGrp="1"/>
          </p:cNvSpPr>
          <p:nvPr>
            <p:ph type="title"/>
          </p:nvPr>
        </p:nvSpPr>
        <p:spPr/>
        <p:txBody>
          <a:bodyPr/>
          <a:lstStyle/>
          <a:p>
            <a:pPr algn="ctr"/>
            <a:r>
              <a:rPr lang="en-NZ" dirty="0"/>
              <a:t>The Bill you submitted on:</a:t>
            </a:r>
          </a:p>
        </p:txBody>
      </p:sp>
      <p:sp>
        <p:nvSpPr>
          <p:cNvPr id="3" name="Content Placeholder 2">
            <a:extLst>
              <a:ext uri="{FF2B5EF4-FFF2-40B4-BE49-F238E27FC236}">
                <a16:creationId xmlns:a16="http://schemas.microsoft.com/office/drawing/2014/main" xmlns="" id="{BB2013C1-5358-4437-BE9B-6734A36C1A92}"/>
              </a:ext>
            </a:extLst>
          </p:cNvPr>
          <p:cNvSpPr>
            <a:spLocks noGrp="1"/>
          </p:cNvSpPr>
          <p:nvPr>
            <p:ph idx="1"/>
          </p:nvPr>
        </p:nvSpPr>
        <p:spPr/>
        <p:txBody>
          <a:bodyPr>
            <a:normAutofit fontScale="92500" lnSpcReduction="20000"/>
          </a:bodyPr>
          <a:lstStyle/>
          <a:p>
            <a:r>
              <a:rPr lang="en-NZ" dirty="0"/>
              <a:t>Freed the restrictions on how the NPDC and TRC could spend the proceeds from leases and freeholding the leased land;</a:t>
            </a:r>
          </a:p>
          <a:p>
            <a:r>
              <a:rPr lang="en-NZ" dirty="0"/>
              <a:t>Created one Statutory Board, the Waitara Community Board to spend all of NPDC’s proceeds;</a:t>
            </a:r>
          </a:p>
          <a:p>
            <a:r>
              <a:rPr lang="en-NZ" dirty="0"/>
              <a:t>The Board would have 2 </a:t>
            </a:r>
            <a:r>
              <a:rPr lang="en-NZ" dirty="0" err="1"/>
              <a:t>Te</a:t>
            </a:r>
            <a:r>
              <a:rPr lang="en-NZ" dirty="0"/>
              <a:t> </a:t>
            </a:r>
            <a:r>
              <a:rPr lang="en-NZ" dirty="0" err="1"/>
              <a:t>Atiawa</a:t>
            </a:r>
            <a:r>
              <a:rPr lang="en-NZ" dirty="0"/>
              <a:t> members on it:</a:t>
            </a:r>
          </a:p>
          <a:p>
            <a:pPr marL="0" indent="0">
              <a:buNone/>
            </a:pPr>
            <a:r>
              <a:rPr lang="en-NZ" dirty="0"/>
              <a:t>- Could not appoint its own chair – this was appointed by the Council;</a:t>
            </a:r>
          </a:p>
          <a:p>
            <a:r>
              <a:rPr lang="en-NZ" dirty="0"/>
              <a:t>NPDC would return:</a:t>
            </a:r>
          </a:p>
          <a:p>
            <a:pPr marL="0" indent="0">
              <a:buNone/>
            </a:pPr>
            <a:r>
              <a:rPr lang="en-NZ" dirty="0"/>
              <a:t>- 13 ha of developable land at Brown Road;</a:t>
            </a:r>
          </a:p>
          <a:p>
            <a:pPr marL="0" indent="0">
              <a:buNone/>
            </a:pPr>
            <a:r>
              <a:rPr lang="en-NZ" dirty="0"/>
              <a:t>- 30 ha of reserve land transferred (with joint management but Council paying all admin costs of the reserve); and</a:t>
            </a:r>
          </a:p>
          <a:p>
            <a:pPr marL="0" indent="0">
              <a:buNone/>
            </a:pPr>
            <a:r>
              <a:rPr lang="en-NZ" dirty="0"/>
              <a:t>- 40 ha of Right of First Refusal Land. </a:t>
            </a:r>
          </a:p>
        </p:txBody>
      </p:sp>
    </p:spTree>
    <p:extLst>
      <p:ext uri="{BB962C8B-B14F-4D97-AF65-F5344CB8AC3E}">
        <p14:creationId xmlns:p14="http://schemas.microsoft.com/office/powerpoint/2010/main" val="632986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B530C9-525C-48B8-A61E-AA47A380D24A}"/>
              </a:ext>
            </a:extLst>
          </p:cNvPr>
          <p:cNvSpPr>
            <a:spLocks noGrp="1"/>
          </p:cNvSpPr>
          <p:nvPr>
            <p:ph type="title"/>
          </p:nvPr>
        </p:nvSpPr>
        <p:spPr/>
        <p:txBody>
          <a:bodyPr/>
          <a:lstStyle/>
          <a:p>
            <a:r>
              <a:rPr lang="en-NZ" dirty="0"/>
              <a:t>The Bill you submitted on:</a:t>
            </a:r>
          </a:p>
        </p:txBody>
      </p:sp>
      <p:sp>
        <p:nvSpPr>
          <p:cNvPr id="3" name="Content Placeholder 2">
            <a:extLst>
              <a:ext uri="{FF2B5EF4-FFF2-40B4-BE49-F238E27FC236}">
                <a16:creationId xmlns:a16="http://schemas.microsoft.com/office/drawing/2014/main" xmlns="" id="{03F99B3E-83AC-467E-AA5D-A08984097FCD}"/>
              </a:ext>
            </a:extLst>
          </p:cNvPr>
          <p:cNvSpPr>
            <a:spLocks noGrp="1"/>
          </p:cNvSpPr>
          <p:nvPr>
            <p:ph idx="1"/>
          </p:nvPr>
        </p:nvSpPr>
        <p:spPr>
          <a:xfrm>
            <a:off x="838200" y="1825625"/>
            <a:ext cx="10515600" cy="2802359"/>
          </a:xfrm>
        </p:spPr>
        <p:txBody>
          <a:bodyPr>
            <a:normAutofit lnSpcReduction="10000"/>
          </a:bodyPr>
          <a:lstStyle/>
          <a:p>
            <a:r>
              <a:rPr lang="en-NZ" dirty="0"/>
              <a:t>The TRC provisions said that the TRC would spend all of its proceeds in Waitara and if it could not, it could spend them in the wider Taranaki region.</a:t>
            </a:r>
          </a:p>
          <a:p>
            <a:pPr marL="0" indent="0">
              <a:buNone/>
            </a:pPr>
            <a:endParaRPr lang="en-NZ" dirty="0"/>
          </a:p>
          <a:p>
            <a:r>
              <a:rPr lang="en-NZ" dirty="0"/>
              <a:t>There was no transparency or clarity about how its spending at Waitara work, what projects would get priority or how it would decide when it couldn’t spend the money.</a:t>
            </a:r>
          </a:p>
        </p:txBody>
      </p:sp>
    </p:spTree>
    <p:extLst>
      <p:ext uri="{BB962C8B-B14F-4D97-AF65-F5344CB8AC3E}">
        <p14:creationId xmlns:p14="http://schemas.microsoft.com/office/powerpoint/2010/main" val="290530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C6CAF438-7244-4006-AA36-5673FB2D76BE}"/>
              </a:ext>
            </a:extLst>
          </p:cNvPr>
          <p:cNvSpPr/>
          <p:nvPr/>
        </p:nvSpPr>
        <p:spPr>
          <a:xfrm>
            <a:off x="3154600" y="1821784"/>
            <a:ext cx="6149130" cy="765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b="1" dirty="0">
                <a:solidFill>
                  <a:schemeClr val="tx1"/>
                </a:solidFill>
              </a:rPr>
              <a:t>Endowment land is sold.  </a:t>
            </a:r>
          </a:p>
          <a:p>
            <a:pPr algn="ctr"/>
            <a:r>
              <a:rPr lang="en-NZ" b="1" dirty="0">
                <a:solidFill>
                  <a:schemeClr val="tx1"/>
                </a:solidFill>
              </a:rPr>
              <a:t>The proceeds of the sale:</a:t>
            </a:r>
          </a:p>
        </p:txBody>
      </p:sp>
      <p:sp>
        <p:nvSpPr>
          <p:cNvPr id="7" name="TextBox 6">
            <a:extLst>
              <a:ext uri="{FF2B5EF4-FFF2-40B4-BE49-F238E27FC236}">
                <a16:creationId xmlns:a16="http://schemas.microsoft.com/office/drawing/2014/main" xmlns="" id="{F4AFA18D-CE35-4059-9186-88AE96BF6F16}"/>
              </a:ext>
            </a:extLst>
          </p:cNvPr>
          <p:cNvSpPr txBox="1"/>
          <p:nvPr/>
        </p:nvSpPr>
        <p:spPr>
          <a:xfrm>
            <a:off x="2212927" y="3521489"/>
            <a:ext cx="2315362" cy="923330"/>
          </a:xfrm>
          <a:prstGeom prst="rect">
            <a:avLst/>
          </a:prstGeom>
          <a:noFill/>
          <a:ln>
            <a:solidFill>
              <a:schemeClr val="accent1"/>
            </a:solidFill>
          </a:ln>
        </p:spPr>
        <p:txBody>
          <a:bodyPr wrap="square" rtlCol="0">
            <a:spAutoFit/>
          </a:bodyPr>
          <a:lstStyle/>
          <a:p>
            <a:pPr algn="ctr"/>
            <a:r>
              <a:rPr lang="en-NZ" b="1" dirty="0"/>
              <a:t>(50%):</a:t>
            </a:r>
          </a:p>
          <a:p>
            <a:pPr lvl="0" algn="ctr"/>
            <a:r>
              <a:rPr lang="en-NZ" dirty="0"/>
              <a:t> New Plymouth District Council</a:t>
            </a:r>
          </a:p>
        </p:txBody>
      </p:sp>
      <p:sp>
        <p:nvSpPr>
          <p:cNvPr id="8" name="Rectangle 7">
            <a:extLst>
              <a:ext uri="{FF2B5EF4-FFF2-40B4-BE49-F238E27FC236}">
                <a16:creationId xmlns:a16="http://schemas.microsoft.com/office/drawing/2014/main" xmlns="" id="{EE7F405F-A393-48C6-9189-8654D941F3A9}"/>
              </a:ext>
            </a:extLst>
          </p:cNvPr>
          <p:cNvSpPr/>
          <p:nvPr/>
        </p:nvSpPr>
        <p:spPr>
          <a:xfrm>
            <a:off x="7119484" y="3542344"/>
            <a:ext cx="2751589" cy="9024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9" name="TextBox 8">
            <a:extLst>
              <a:ext uri="{FF2B5EF4-FFF2-40B4-BE49-F238E27FC236}">
                <a16:creationId xmlns:a16="http://schemas.microsoft.com/office/drawing/2014/main" xmlns="" id="{C105F678-0455-477A-87BE-6E04CD4B18C9}"/>
              </a:ext>
            </a:extLst>
          </p:cNvPr>
          <p:cNvSpPr txBox="1"/>
          <p:nvPr/>
        </p:nvSpPr>
        <p:spPr>
          <a:xfrm>
            <a:off x="7288162" y="3561520"/>
            <a:ext cx="2751588" cy="646331"/>
          </a:xfrm>
          <a:prstGeom prst="rect">
            <a:avLst/>
          </a:prstGeom>
          <a:noFill/>
        </p:spPr>
        <p:txBody>
          <a:bodyPr wrap="square" rtlCol="0">
            <a:spAutoFit/>
          </a:bodyPr>
          <a:lstStyle/>
          <a:p>
            <a:pPr algn="ctr"/>
            <a:r>
              <a:rPr lang="en-NZ" b="1" dirty="0"/>
              <a:t>(50%):</a:t>
            </a:r>
          </a:p>
          <a:p>
            <a:r>
              <a:rPr lang="en-NZ" dirty="0"/>
              <a:t>Taranaki Regional Council </a:t>
            </a:r>
          </a:p>
        </p:txBody>
      </p:sp>
      <p:cxnSp>
        <p:nvCxnSpPr>
          <p:cNvPr id="14" name="Straight Arrow Connector 13">
            <a:extLst>
              <a:ext uri="{FF2B5EF4-FFF2-40B4-BE49-F238E27FC236}">
                <a16:creationId xmlns:a16="http://schemas.microsoft.com/office/drawing/2014/main" xmlns="" id="{CF4C3DEC-A02F-48D0-AEE5-EBE8EB5D046F}"/>
              </a:ext>
            </a:extLst>
          </p:cNvPr>
          <p:cNvCxnSpPr>
            <a:cxnSpLocks/>
          </p:cNvCxnSpPr>
          <p:nvPr/>
        </p:nvCxnSpPr>
        <p:spPr>
          <a:xfrm flipH="1">
            <a:off x="3240350" y="2575941"/>
            <a:ext cx="956073" cy="9455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xmlns="" id="{9BFF89D8-B356-418B-924A-C653D3720E28}"/>
              </a:ext>
            </a:extLst>
          </p:cNvPr>
          <p:cNvCxnSpPr>
            <a:cxnSpLocks/>
          </p:cNvCxnSpPr>
          <p:nvPr/>
        </p:nvCxnSpPr>
        <p:spPr>
          <a:xfrm>
            <a:off x="8088053" y="2575942"/>
            <a:ext cx="866677" cy="956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itle 21">
            <a:extLst>
              <a:ext uri="{FF2B5EF4-FFF2-40B4-BE49-F238E27FC236}">
                <a16:creationId xmlns:a16="http://schemas.microsoft.com/office/drawing/2014/main" xmlns="" id="{10170756-8168-4E53-A72C-A94DBF4EE855}"/>
              </a:ext>
            </a:extLst>
          </p:cNvPr>
          <p:cNvSpPr>
            <a:spLocks noGrp="1"/>
          </p:cNvSpPr>
          <p:nvPr>
            <p:ph type="title"/>
          </p:nvPr>
        </p:nvSpPr>
        <p:spPr>
          <a:xfrm>
            <a:off x="838200" y="-318848"/>
            <a:ext cx="10515600" cy="1890587"/>
          </a:xfrm>
        </p:spPr>
        <p:txBody>
          <a:bodyPr/>
          <a:lstStyle/>
          <a:p>
            <a:pPr algn="ctr"/>
            <a:r>
              <a:rPr lang="en-NZ" dirty="0"/>
              <a:t/>
            </a:r>
            <a:br>
              <a:rPr lang="en-NZ" dirty="0"/>
            </a:br>
            <a:r>
              <a:rPr lang="en-NZ" dirty="0"/>
              <a:t>How the money from land sales is split:</a:t>
            </a:r>
          </a:p>
        </p:txBody>
      </p:sp>
    </p:spTree>
    <p:extLst>
      <p:ext uri="{BB962C8B-B14F-4D97-AF65-F5344CB8AC3E}">
        <p14:creationId xmlns:p14="http://schemas.microsoft.com/office/powerpoint/2010/main" val="2562657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E67F1A-640E-4107-9F81-A8B21BDB92F3}"/>
              </a:ext>
            </a:extLst>
          </p:cNvPr>
          <p:cNvSpPr>
            <a:spLocks noGrp="1"/>
          </p:cNvSpPr>
          <p:nvPr>
            <p:ph type="title"/>
          </p:nvPr>
        </p:nvSpPr>
        <p:spPr/>
        <p:txBody>
          <a:bodyPr/>
          <a:lstStyle/>
          <a:p>
            <a:pPr algn="ctr"/>
            <a:r>
              <a:rPr lang="en-NZ" dirty="0"/>
              <a:t>NPDC and TRC proceeds at a glance:</a:t>
            </a:r>
          </a:p>
        </p:txBody>
      </p:sp>
      <p:sp>
        <p:nvSpPr>
          <p:cNvPr id="4" name="Rectangle 3">
            <a:extLst>
              <a:ext uri="{FF2B5EF4-FFF2-40B4-BE49-F238E27FC236}">
                <a16:creationId xmlns:a16="http://schemas.microsoft.com/office/drawing/2014/main" xmlns="" id="{861C3A48-24C7-416C-ACD0-7DB9602336B1}"/>
              </a:ext>
            </a:extLst>
          </p:cNvPr>
          <p:cNvSpPr/>
          <p:nvPr/>
        </p:nvSpPr>
        <p:spPr>
          <a:xfrm>
            <a:off x="3240350" y="1344638"/>
            <a:ext cx="6149130" cy="7652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b="1" dirty="0">
                <a:solidFill>
                  <a:schemeClr val="tx1"/>
                </a:solidFill>
              </a:rPr>
              <a:t>Endowment land is sold, lease money is collected.  </a:t>
            </a:r>
          </a:p>
          <a:p>
            <a:pPr algn="ctr"/>
            <a:r>
              <a:rPr lang="en-NZ" b="1" dirty="0">
                <a:solidFill>
                  <a:schemeClr val="tx1"/>
                </a:solidFill>
              </a:rPr>
              <a:t>The proceeds of the sale and leases:</a:t>
            </a:r>
          </a:p>
        </p:txBody>
      </p:sp>
      <p:sp>
        <p:nvSpPr>
          <p:cNvPr id="5" name="TextBox 4">
            <a:extLst>
              <a:ext uri="{FF2B5EF4-FFF2-40B4-BE49-F238E27FC236}">
                <a16:creationId xmlns:a16="http://schemas.microsoft.com/office/drawing/2014/main" xmlns="" id="{8BF4C712-D9DC-49B9-BBC4-E09D5F4646A0}"/>
              </a:ext>
            </a:extLst>
          </p:cNvPr>
          <p:cNvSpPr txBox="1"/>
          <p:nvPr/>
        </p:nvSpPr>
        <p:spPr>
          <a:xfrm>
            <a:off x="1754372" y="2619014"/>
            <a:ext cx="2708755" cy="923330"/>
          </a:xfrm>
          <a:prstGeom prst="rect">
            <a:avLst/>
          </a:prstGeom>
          <a:noFill/>
          <a:ln>
            <a:solidFill>
              <a:schemeClr val="accent1"/>
            </a:solidFill>
          </a:ln>
        </p:spPr>
        <p:txBody>
          <a:bodyPr wrap="square" rtlCol="0">
            <a:spAutoFit/>
          </a:bodyPr>
          <a:lstStyle/>
          <a:p>
            <a:pPr algn="ctr"/>
            <a:r>
              <a:rPr lang="en-NZ" b="1" dirty="0"/>
              <a:t>(50% of total proceeds):</a:t>
            </a:r>
          </a:p>
          <a:p>
            <a:pPr lvl="0" algn="ctr"/>
            <a:r>
              <a:rPr lang="en-NZ" dirty="0"/>
              <a:t> New Plymouth District Council</a:t>
            </a:r>
          </a:p>
        </p:txBody>
      </p:sp>
      <p:sp>
        <p:nvSpPr>
          <p:cNvPr id="6" name="Rectangle 5">
            <a:extLst>
              <a:ext uri="{FF2B5EF4-FFF2-40B4-BE49-F238E27FC236}">
                <a16:creationId xmlns:a16="http://schemas.microsoft.com/office/drawing/2014/main" xmlns="" id="{26C0A733-021A-41A6-834B-F8DD5A20C14B}"/>
              </a:ext>
            </a:extLst>
          </p:cNvPr>
          <p:cNvSpPr/>
          <p:nvPr/>
        </p:nvSpPr>
        <p:spPr>
          <a:xfrm>
            <a:off x="7256263" y="2639869"/>
            <a:ext cx="2751589" cy="9024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7" name="TextBox 6">
            <a:extLst>
              <a:ext uri="{FF2B5EF4-FFF2-40B4-BE49-F238E27FC236}">
                <a16:creationId xmlns:a16="http://schemas.microsoft.com/office/drawing/2014/main" xmlns="" id="{E59D2D26-E482-4475-806D-4106F89F6337}"/>
              </a:ext>
            </a:extLst>
          </p:cNvPr>
          <p:cNvSpPr txBox="1"/>
          <p:nvPr/>
        </p:nvSpPr>
        <p:spPr>
          <a:xfrm>
            <a:off x="7256264" y="2718799"/>
            <a:ext cx="2751588" cy="646331"/>
          </a:xfrm>
          <a:prstGeom prst="rect">
            <a:avLst/>
          </a:prstGeom>
          <a:noFill/>
        </p:spPr>
        <p:txBody>
          <a:bodyPr wrap="square" rtlCol="0">
            <a:spAutoFit/>
          </a:bodyPr>
          <a:lstStyle/>
          <a:p>
            <a:pPr algn="ctr"/>
            <a:r>
              <a:rPr lang="en-NZ" b="1" dirty="0"/>
              <a:t>(50% of total proceeds):</a:t>
            </a:r>
          </a:p>
          <a:p>
            <a:r>
              <a:rPr lang="en-NZ" dirty="0"/>
              <a:t>Taranaki Regional Council </a:t>
            </a:r>
          </a:p>
        </p:txBody>
      </p:sp>
      <p:cxnSp>
        <p:nvCxnSpPr>
          <p:cNvPr id="8" name="Straight Arrow Connector 7">
            <a:extLst>
              <a:ext uri="{FF2B5EF4-FFF2-40B4-BE49-F238E27FC236}">
                <a16:creationId xmlns:a16="http://schemas.microsoft.com/office/drawing/2014/main" xmlns="" id="{2191C725-A7A3-4EC9-AD05-86157FA02601}"/>
              </a:ext>
            </a:extLst>
          </p:cNvPr>
          <p:cNvCxnSpPr>
            <a:cxnSpLocks/>
          </p:cNvCxnSpPr>
          <p:nvPr/>
        </p:nvCxnSpPr>
        <p:spPr>
          <a:xfrm flipH="1">
            <a:off x="3240350" y="2131582"/>
            <a:ext cx="1321982" cy="461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xmlns="" id="{B3120C2C-F91E-4B24-B4B8-03DB1C76EE03}"/>
              </a:ext>
            </a:extLst>
          </p:cNvPr>
          <p:cNvCxnSpPr>
            <a:cxnSpLocks/>
          </p:cNvCxnSpPr>
          <p:nvPr/>
        </p:nvCxnSpPr>
        <p:spPr>
          <a:xfrm>
            <a:off x="7751135" y="2131582"/>
            <a:ext cx="1114838" cy="5205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xmlns="" id="{B50D958B-979F-4B56-99EF-F9237515513D}"/>
              </a:ext>
            </a:extLst>
          </p:cNvPr>
          <p:cNvCxnSpPr>
            <a:cxnSpLocks/>
          </p:cNvCxnSpPr>
          <p:nvPr/>
        </p:nvCxnSpPr>
        <p:spPr>
          <a:xfrm>
            <a:off x="3450709" y="3542344"/>
            <a:ext cx="674946" cy="9025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xmlns="" id="{C6724249-A25B-428B-BA78-C9EC69AA0D06}"/>
              </a:ext>
            </a:extLst>
          </p:cNvPr>
          <p:cNvCxnSpPr>
            <a:cxnSpLocks/>
          </p:cNvCxnSpPr>
          <p:nvPr/>
        </p:nvCxnSpPr>
        <p:spPr>
          <a:xfrm flipH="1">
            <a:off x="2147764" y="3545008"/>
            <a:ext cx="822140" cy="7907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xmlns="" id="{22CD31E9-6627-4B4B-87A5-FE2698C4E8A7}"/>
              </a:ext>
            </a:extLst>
          </p:cNvPr>
          <p:cNvSpPr txBox="1"/>
          <p:nvPr/>
        </p:nvSpPr>
        <p:spPr>
          <a:xfrm>
            <a:off x="704019" y="4335733"/>
            <a:ext cx="2404730" cy="1200329"/>
          </a:xfrm>
          <a:prstGeom prst="rect">
            <a:avLst/>
          </a:prstGeom>
          <a:noFill/>
        </p:spPr>
        <p:txBody>
          <a:bodyPr wrap="square" rtlCol="0">
            <a:spAutoFit/>
          </a:bodyPr>
          <a:lstStyle/>
          <a:p>
            <a:pPr algn="ctr"/>
            <a:r>
              <a:rPr lang="en-NZ" b="1" dirty="0"/>
              <a:t>(50% of NPDC’s proceeds): </a:t>
            </a:r>
          </a:p>
          <a:p>
            <a:pPr algn="ctr"/>
            <a:r>
              <a:rPr lang="en-NZ" b="1" dirty="0"/>
              <a:t>Waitara Community Fund</a:t>
            </a:r>
          </a:p>
        </p:txBody>
      </p:sp>
      <p:sp>
        <p:nvSpPr>
          <p:cNvPr id="31" name="TextBox 30">
            <a:extLst>
              <a:ext uri="{FF2B5EF4-FFF2-40B4-BE49-F238E27FC236}">
                <a16:creationId xmlns:a16="http://schemas.microsoft.com/office/drawing/2014/main" xmlns="" id="{F4059B48-FB8C-425E-8BA4-5A42D0D79DE5}"/>
              </a:ext>
            </a:extLst>
          </p:cNvPr>
          <p:cNvSpPr txBox="1"/>
          <p:nvPr/>
        </p:nvSpPr>
        <p:spPr>
          <a:xfrm>
            <a:off x="3240350" y="4444868"/>
            <a:ext cx="2488018" cy="923330"/>
          </a:xfrm>
          <a:prstGeom prst="rect">
            <a:avLst/>
          </a:prstGeom>
          <a:noFill/>
        </p:spPr>
        <p:txBody>
          <a:bodyPr wrap="square" rtlCol="0">
            <a:spAutoFit/>
          </a:bodyPr>
          <a:lstStyle/>
          <a:p>
            <a:pPr algn="ctr"/>
            <a:r>
              <a:rPr lang="en-NZ" b="1" dirty="0"/>
              <a:t>(50% of NPDC’s proceeds): </a:t>
            </a:r>
          </a:p>
          <a:p>
            <a:pPr algn="ctr"/>
            <a:r>
              <a:rPr lang="en-NZ" b="1" dirty="0" err="1"/>
              <a:t>Hapū</a:t>
            </a:r>
            <a:r>
              <a:rPr lang="en-NZ" b="1" dirty="0"/>
              <a:t> Land Fund</a:t>
            </a:r>
          </a:p>
        </p:txBody>
      </p:sp>
      <p:cxnSp>
        <p:nvCxnSpPr>
          <p:cNvPr id="33" name="Straight Arrow Connector 32">
            <a:extLst>
              <a:ext uri="{FF2B5EF4-FFF2-40B4-BE49-F238E27FC236}">
                <a16:creationId xmlns:a16="http://schemas.microsoft.com/office/drawing/2014/main" xmlns="" id="{6421F4F5-767E-4F93-A48D-02288521ACCA}"/>
              </a:ext>
            </a:extLst>
          </p:cNvPr>
          <p:cNvCxnSpPr>
            <a:cxnSpLocks/>
          </p:cNvCxnSpPr>
          <p:nvPr/>
        </p:nvCxnSpPr>
        <p:spPr>
          <a:xfrm>
            <a:off x="8642689" y="3542344"/>
            <a:ext cx="0" cy="79338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xmlns="" id="{CB88C9A7-C644-4F1F-AB7C-D73CA6A8BF57}"/>
              </a:ext>
            </a:extLst>
          </p:cNvPr>
          <p:cNvSpPr txBox="1"/>
          <p:nvPr/>
        </p:nvSpPr>
        <p:spPr>
          <a:xfrm>
            <a:off x="7256263" y="4335733"/>
            <a:ext cx="2834035" cy="1477328"/>
          </a:xfrm>
          <a:prstGeom prst="rect">
            <a:avLst/>
          </a:prstGeom>
          <a:noFill/>
        </p:spPr>
        <p:txBody>
          <a:bodyPr wrap="square" rtlCol="0">
            <a:spAutoFit/>
          </a:bodyPr>
          <a:lstStyle/>
          <a:p>
            <a:r>
              <a:rPr lang="en-NZ" b="1" dirty="0"/>
              <a:t>(100% of TRC’s proceeds)</a:t>
            </a:r>
          </a:p>
          <a:p>
            <a:r>
              <a:rPr lang="en-NZ" b="1" dirty="0"/>
              <a:t>Waitara River Authority</a:t>
            </a:r>
          </a:p>
          <a:p>
            <a:r>
              <a:rPr lang="en-NZ" b="1" dirty="0"/>
              <a:t>(70% whole river</a:t>
            </a:r>
          </a:p>
          <a:p>
            <a:r>
              <a:rPr lang="en-NZ" b="1" dirty="0"/>
              <a:t>30% lower Waitara river and Waitara).</a:t>
            </a:r>
          </a:p>
        </p:txBody>
      </p:sp>
    </p:spTree>
    <p:extLst>
      <p:ext uri="{BB962C8B-B14F-4D97-AF65-F5344CB8AC3E}">
        <p14:creationId xmlns:p14="http://schemas.microsoft.com/office/powerpoint/2010/main" val="4031810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E2C113-E175-4693-ACA2-E79A8ECC9277}"/>
              </a:ext>
            </a:extLst>
          </p:cNvPr>
          <p:cNvSpPr>
            <a:spLocks noGrp="1"/>
          </p:cNvSpPr>
          <p:nvPr>
            <p:ph type="title"/>
          </p:nvPr>
        </p:nvSpPr>
        <p:spPr/>
        <p:txBody>
          <a:bodyPr/>
          <a:lstStyle/>
          <a:p>
            <a:pPr algn="ctr"/>
            <a:r>
              <a:rPr lang="en-NZ" dirty="0"/>
              <a:t>This version of the Bill:</a:t>
            </a:r>
          </a:p>
        </p:txBody>
      </p:sp>
      <p:sp>
        <p:nvSpPr>
          <p:cNvPr id="3" name="Content Placeholder 2">
            <a:extLst>
              <a:ext uri="{FF2B5EF4-FFF2-40B4-BE49-F238E27FC236}">
                <a16:creationId xmlns:a16="http://schemas.microsoft.com/office/drawing/2014/main" xmlns="" id="{726C8ADB-D359-4832-9ABE-45D063542BE9}"/>
              </a:ext>
            </a:extLst>
          </p:cNvPr>
          <p:cNvSpPr>
            <a:spLocks noGrp="1"/>
          </p:cNvSpPr>
          <p:nvPr>
            <p:ph idx="1"/>
          </p:nvPr>
        </p:nvSpPr>
        <p:spPr/>
        <p:txBody>
          <a:bodyPr>
            <a:normAutofit fontScale="92500" lnSpcReduction="20000"/>
          </a:bodyPr>
          <a:lstStyle/>
          <a:p>
            <a:r>
              <a:rPr lang="en-NZ" dirty="0"/>
              <a:t>Enables the land the Council is transferring, to go to a </a:t>
            </a:r>
            <a:r>
              <a:rPr lang="en-NZ" dirty="0" err="1"/>
              <a:t>Hapū</a:t>
            </a:r>
            <a:r>
              <a:rPr lang="en-NZ" dirty="0"/>
              <a:t> entity or </a:t>
            </a:r>
            <a:r>
              <a:rPr lang="en-NZ" dirty="0" err="1"/>
              <a:t>Te</a:t>
            </a:r>
            <a:r>
              <a:rPr lang="en-NZ" dirty="0"/>
              <a:t> Kotahitanga o </a:t>
            </a:r>
            <a:r>
              <a:rPr lang="en-NZ" dirty="0" err="1"/>
              <a:t>Te</a:t>
            </a:r>
            <a:r>
              <a:rPr lang="en-NZ" dirty="0"/>
              <a:t> </a:t>
            </a:r>
            <a:r>
              <a:rPr lang="en-NZ" dirty="0" err="1"/>
              <a:t>Atiawa</a:t>
            </a:r>
            <a:r>
              <a:rPr lang="en-NZ" dirty="0"/>
              <a:t>.</a:t>
            </a:r>
          </a:p>
          <a:p>
            <a:r>
              <a:rPr lang="en-NZ" dirty="0"/>
              <a:t>Enables the Council to purchase land for </a:t>
            </a:r>
            <a:r>
              <a:rPr lang="en-NZ" dirty="0" err="1"/>
              <a:t>hapū</a:t>
            </a:r>
            <a:r>
              <a:rPr lang="en-NZ" dirty="0"/>
              <a:t>/iwi.</a:t>
            </a:r>
          </a:p>
          <a:p>
            <a:r>
              <a:rPr lang="en-NZ" dirty="0"/>
              <a:t>Creates a second fund, the Waitara </a:t>
            </a:r>
            <a:r>
              <a:rPr lang="en-NZ" dirty="0" err="1"/>
              <a:t>Hapū</a:t>
            </a:r>
            <a:r>
              <a:rPr lang="en-NZ" dirty="0"/>
              <a:t> Land Fund and a committee to decide how the fund will be spent.</a:t>
            </a:r>
          </a:p>
          <a:p>
            <a:r>
              <a:rPr lang="en-NZ" dirty="0"/>
              <a:t>The fund is for the: purchase, development, management of land for benefit of Waitara </a:t>
            </a:r>
            <a:r>
              <a:rPr lang="en-NZ" dirty="0" err="1"/>
              <a:t>hapū</a:t>
            </a:r>
            <a:r>
              <a:rPr lang="en-NZ" dirty="0"/>
              <a:t>.</a:t>
            </a:r>
          </a:p>
          <a:p>
            <a:r>
              <a:rPr lang="en-NZ" dirty="0"/>
              <a:t>The committee that operates the fund is made up of four people – two people from each </a:t>
            </a:r>
            <a:r>
              <a:rPr lang="en-NZ" dirty="0" err="1"/>
              <a:t>hapū</a:t>
            </a:r>
            <a:r>
              <a:rPr lang="en-NZ" dirty="0"/>
              <a:t>.  It has all decision making delegated to it so that it can </a:t>
            </a:r>
            <a:r>
              <a:rPr lang="en-NZ" b="1" dirty="0"/>
              <a:t>determine</a:t>
            </a:r>
            <a:r>
              <a:rPr lang="en-NZ" dirty="0"/>
              <a:t> how money should be spent.</a:t>
            </a:r>
          </a:p>
          <a:p>
            <a:r>
              <a:rPr lang="en-NZ" dirty="0"/>
              <a:t>The Statutory Board then must carry out the determinations.  It cannot disagree with the HLFC (unless the committee breaches the Council’s standing orders or code of conduct or the law).</a:t>
            </a:r>
          </a:p>
          <a:p>
            <a:endParaRPr lang="en-NZ" dirty="0"/>
          </a:p>
        </p:txBody>
      </p:sp>
    </p:spTree>
    <p:extLst>
      <p:ext uri="{BB962C8B-B14F-4D97-AF65-F5344CB8AC3E}">
        <p14:creationId xmlns:p14="http://schemas.microsoft.com/office/powerpoint/2010/main" val="2475834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7F553493-40FE-415E-A4D1-1F5E293857AC}"/>
              </a:ext>
            </a:extLst>
          </p:cNvPr>
          <p:cNvSpPr/>
          <p:nvPr/>
        </p:nvSpPr>
        <p:spPr>
          <a:xfrm>
            <a:off x="3063780" y="255652"/>
            <a:ext cx="6149130" cy="18593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b="1" dirty="0">
                <a:solidFill>
                  <a:schemeClr val="tx1"/>
                </a:solidFill>
              </a:rPr>
              <a:t>NPDC:</a:t>
            </a:r>
          </a:p>
          <a:p>
            <a:pPr algn="ctr"/>
            <a:r>
              <a:rPr lang="en-NZ" dirty="0">
                <a:solidFill>
                  <a:schemeClr val="tx1"/>
                </a:solidFill>
              </a:rPr>
              <a:t>-Establishes the Waitara Community Fund and the </a:t>
            </a:r>
            <a:r>
              <a:rPr lang="en-NZ" dirty="0" err="1">
                <a:solidFill>
                  <a:schemeClr val="tx1"/>
                </a:solidFill>
              </a:rPr>
              <a:t>Hapū</a:t>
            </a:r>
            <a:r>
              <a:rPr lang="en-NZ" dirty="0">
                <a:solidFill>
                  <a:schemeClr val="tx1"/>
                </a:solidFill>
              </a:rPr>
              <a:t> Land Committee Fund</a:t>
            </a:r>
          </a:p>
          <a:p>
            <a:pPr marL="285750" indent="-285750" algn="ctr">
              <a:buFontTx/>
              <a:buChar char="-"/>
            </a:pPr>
            <a:r>
              <a:rPr lang="en-NZ" dirty="0">
                <a:solidFill>
                  <a:schemeClr val="tx1"/>
                </a:solidFill>
              </a:rPr>
              <a:t>Empowers the </a:t>
            </a:r>
            <a:r>
              <a:rPr lang="en-NZ" dirty="0" err="1">
                <a:solidFill>
                  <a:schemeClr val="tx1"/>
                </a:solidFill>
              </a:rPr>
              <a:t>Hapū</a:t>
            </a:r>
            <a:r>
              <a:rPr lang="en-NZ" dirty="0">
                <a:solidFill>
                  <a:schemeClr val="tx1"/>
                </a:solidFill>
              </a:rPr>
              <a:t> Land Fund Committee</a:t>
            </a:r>
          </a:p>
          <a:p>
            <a:pPr algn="ctr"/>
            <a:r>
              <a:rPr lang="en-NZ" dirty="0">
                <a:solidFill>
                  <a:schemeClr val="tx1"/>
                </a:solidFill>
              </a:rPr>
              <a:t>- Administers the scheme of Annual Releases from Waitara Community Fund</a:t>
            </a:r>
            <a:endParaRPr lang="en-NZ" dirty="0"/>
          </a:p>
        </p:txBody>
      </p:sp>
      <p:sp>
        <p:nvSpPr>
          <p:cNvPr id="5" name="Rectangle 4">
            <a:extLst>
              <a:ext uri="{FF2B5EF4-FFF2-40B4-BE49-F238E27FC236}">
                <a16:creationId xmlns:a16="http://schemas.microsoft.com/office/drawing/2014/main" xmlns="" id="{15CC243E-85B5-4807-B23F-23918B617912}"/>
              </a:ext>
            </a:extLst>
          </p:cNvPr>
          <p:cNvSpPr/>
          <p:nvPr/>
        </p:nvSpPr>
        <p:spPr>
          <a:xfrm>
            <a:off x="2647070" y="2354062"/>
            <a:ext cx="1208014" cy="3942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8" name="TextBox 7">
            <a:extLst>
              <a:ext uri="{FF2B5EF4-FFF2-40B4-BE49-F238E27FC236}">
                <a16:creationId xmlns:a16="http://schemas.microsoft.com/office/drawing/2014/main" xmlns="" id="{12443402-DC23-4D4E-924C-C441CF77808E}"/>
              </a:ext>
            </a:extLst>
          </p:cNvPr>
          <p:cNvSpPr txBox="1"/>
          <p:nvPr/>
        </p:nvSpPr>
        <p:spPr>
          <a:xfrm>
            <a:off x="2647070" y="2366538"/>
            <a:ext cx="1208014" cy="369332"/>
          </a:xfrm>
          <a:prstGeom prst="rect">
            <a:avLst/>
          </a:prstGeom>
          <a:noFill/>
        </p:spPr>
        <p:txBody>
          <a:bodyPr wrap="square" rtlCol="0">
            <a:spAutoFit/>
          </a:bodyPr>
          <a:lstStyle/>
          <a:p>
            <a:r>
              <a:rPr lang="en-NZ" dirty="0"/>
              <a:t>The Funds:</a:t>
            </a:r>
          </a:p>
        </p:txBody>
      </p:sp>
      <p:sp>
        <p:nvSpPr>
          <p:cNvPr id="10" name="TextBox 9">
            <a:extLst>
              <a:ext uri="{FF2B5EF4-FFF2-40B4-BE49-F238E27FC236}">
                <a16:creationId xmlns:a16="http://schemas.microsoft.com/office/drawing/2014/main" xmlns="" id="{0DB726F5-6FEA-4093-BE25-A9D9A4844F31}"/>
              </a:ext>
            </a:extLst>
          </p:cNvPr>
          <p:cNvSpPr txBox="1"/>
          <p:nvPr/>
        </p:nvSpPr>
        <p:spPr>
          <a:xfrm>
            <a:off x="357916" y="3101587"/>
            <a:ext cx="2311694" cy="2292657"/>
          </a:xfrm>
          <a:prstGeom prst="rect">
            <a:avLst/>
          </a:prstGeom>
          <a:noFill/>
          <a:ln>
            <a:solidFill>
              <a:schemeClr val="accent1"/>
            </a:solidFill>
          </a:ln>
        </p:spPr>
        <p:txBody>
          <a:bodyPr wrap="square" rtlCol="0">
            <a:spAutoFit/>
          </a:bodyPr>
          <a:lstStyle/>
          <a:p>
            <a:pPr algn="ctr"/>
            <a:r>
              <a:rPr lang="en-NZ" b="1" dirty="0"/>
              <a:t>Waitara Community Fund    (50%):</a:t>
            </a:r>
          </a:p>
          <a:p>
            <a:pPr lvl="0"/>
            <a:r>
              <a:rPr lang="en-NZ" dirty="0"/>
              <a:t> - Benefit of Waitara community or any part of community.</a:t>
            </a:r>
          </a:p>
          <a:p>
            <a:pPr lvl="0"/>
            <a:r>
              <a:rPr lang="en-NZ" dirty="0"/>
              <a:t>- Perpetual fund (only the interest can be spent).</a:t>
            </a:r>
          </a:p>
        </p:txBody>
      </p:sp>
      <p:sp>
        <p:nvSpPr>
          <p:cNvPr id="11" name="Rectangle 10">
            <a:extLst>
              <a:ext uri="{FF2B5EF4-FFF2-40B4-BE49-F238E27FC236}">
                <a16:creationId xmlns:a16="http://schemas.microsoft.com/office/drawing/2014/main" xmlns="" id="{74D0E87E-B744-4E31-9269-0C85E63E8D86}"/>
              </a:ext>
            </a:extLst>
          </p:cNvPr>
          <p:cNvSpPr/>
          <p:nvPr/>
        </p:nvSpPr>
        <p:spPr>
          <a:xfrm>
            <a:off x="3088304" y="3074723"/>
            <a:ext cx="2751589" cy="17706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2" name="TextBox 11">
            <a:extLst>
              <a:ext uri="{FF2B5EF4-FFF2-40B4-BE49-F238E27FC236}">
                <a16:creationId xmlns:a16="http://schemas.microsoft.com/office/drawing/2014/main" xmlns="" id="{3825349D-EA57-4724-9496-5EB3237CF7A1}"/>
              </a:ext>
            </a:extLst>
          </p:cNvPr>
          <p:cNvSpPr txBox="1"/>
          <p:nvPr/>
        </p:nvSpPr>
        <p:spPr>
          <a:xfrm>
            <a:off x="3047516" y="3091078"/>
            <a:ext cx="2751588" cy="1754326"/>
          </a:xfrm>
          <a:prstGeom prst="rect">
            <a:avLst/>
          </a:prstGeom>
          <a:noFill/>
        </p:spPr>
        <p:txBody>
          <a:bodyPr wrap="square" rtlCol="0">
            <a:spAutoFit/>
          </a:bodyPr>
          <a:lstStyle/>
          <a:p>
            <a:pPr algn="ctr"/>
            <a:r>
              <a:rPr lang="en-NZ" b="1" dirty="0" err="1"/>
              <a:t>Hapū</a:t>
            </a:r>
            <a:r>
              <a:rPr lang="en-NZ" b="1" dirty="0"/>
              <a:t> Land Fund   (50%):</a:t>
            </a:r>
          </a:p>
          <a:p>
            <a:pPr marL="285750" indent="-285750">
              <a:buFontTx/>
              <a:buChar char="-"/>
            </a:pPr>
            <a:r>
              <a:rPr lang="en-NZ" dirty="0"/>
              <a:t>Purchase, development, management of land for benefit of Waitara </a:t>
            </a:r>
            <a:r>
              <a:rPr lang="en-NZ" dirty="0" err="1"/>
              <a:t>hapū</a:t>
            </a:r>
            <a:r>
              <a:rPr lang="en-NZ" dirty="0"/>
              <a:t>.</a:t>
            </a:r>
          </a:p>
          <a:p>
            <a:pPr marL="285750" indent="-285750">
              <a:buFontTx/>
              <a:buChar char="-"/>
            </a:pPr>
            <a:r>
              <a:rPr lang="en-NZ" dirty="0"/>
              <a:t>Not perpetual (principal may be spent).</a:t>
            </a:r>
          </a:p>
        </p:txBody>
      </p:sp>
      <p:sp>
        <p:nvSpPr>
          <p:cNvPr id="14" name="TextBox 13">
            <a:extLst>
              <a:ext uri="{FF2B5EF4-FFF2-40B4-BE49-F238E27FC236}">
                <a16:creationId xmlns:a16="http://schemas.microsoft.com/office/drawing/2014/main" xmlns="" id="{EAFA2FB9-A6A9-443B-BA8D-57093536C5C7}"/>
              </a:ext>
            </a:extLst>
          </p:cNvPr>
          <p:cNvSpPr txBox="1"/>
          <p:nvPr/>
        </p:nvSpPr>
        <p:spPr>
          <a:xfrm>
            <a:off x="6707515" y="2234394"/>
            <a:ext cx="5215812" cy="2585323"/>
          </a:xfrm>
          <a:prstGeom prst="rect">
            <a:avLst/>
          </a:prstGeom>
          <a:noFill/>
        </p:spPr>
        <p:txBody>
          <a:bodyPr wrap="square" rtlCol="0">
            <a:spAutoFit/>
          </a:bodyPr>
          <a:lstStyle/>
          <a:p>
            <a:pPr algn="ctr"/>
            <a:r>
              <a:rPr lang="en-NZ" b="1" dirty="0"/>
              <a:t>Waitara Statutory Board:</a:t>
            </a:r>
          </a:p>
          <a:p>
            <a:pPr lvl="0"/>
            <a:r>
              <a:rPr lang="en-NZ" dirty="0"/>
              <a:t>- Established and empowered by statute</a:t>
            </a:r>
          </a:p>
          <a:p>
            <a:pPr lvl="0"/>
            <a:r>
              <a:rPr lang="en-NZ" dirty="0"/>
              <a:t>- Council members and Trustees are the members</a:t>
            </a:r>
          </a:p>
          <a:p>
            <a:r>
              <a:rPr lang="en-NZ" dirty="0"/>
              <a:t> It: </a:t>
            </a:r>
          </a:p>
          <a:p>
            <a:pPr lvl="0"/>
            <a:r>
              <a:rPr lang="en-NZ" dirty="0"/>
              <a:t>- Distributes $ from </a:t>
            </a:r>
            <a:r>
              <a:rPr lang="en-NZ" dirty="0" err="1"/>
              <a:t>Hapū</a:t>
            </a:r>
            <a:r>
              <a:rPr lang="en-NZ" dirty="0"/>
              <a:t> Land Fund in accordance with determinations </a:t>
            </a:r>
            <a:r>
              <a:rPr lang="en-NZ" b="1" dirty="0"/>
              <a:t>of HLF Committee</a:t>
            </a:r>
            <a:r>
              <a:rPr lang="en-NZ" dirty="0"/>
              <a:t> </a:t>
            </a:r>
          </a:p>
          <a:p>
            <a:pPr lvl="0"/>
            <a:r>
              <a:rPr lang="en-NZ" dirty="0"/>
              <a:t>- </a:t>
            </a:r>
            <a:r>
              <a:rPr lang="en-NZ" b="1" dirty="0"/>
              <a:t>Determines</a:t>
            </a:r>
            <a:r>
              <a:rPr lang="en-NZ" dirty="0"/>
              <a:t> and distributes from Annual Releases from Waitara Community Fund</a:t>
            </a:r>
          </a:p>
          <a:p>
            <a:endParaRPr lang="en-NZ" dirty="0"/>
          </a:p>
        </p:txBody>
      </p:sp>
      <p:sp>
        <p:nvSpPr>
          <p:cNvPr id="15" name="Rectangle 14">
            <a:extLst>
              <a:ext uri="{FF2B5EF4-FFF2-40B4-BE49-F238E27FC236}">
                <a16:creationId xmlns:a16="http://schemas.microsoft.com/office/drawing/2014/main" xmlns="" id="{98CF212E-2559-4E86-AF9B-731911AAC985}"/>
              </a:ext>
            </a:extLst>
          </p:cNvPr>
          <p:cNvSpPr/>
          <p:nvPr/>
        </p:nvSpPr>
        <p:spPr>
          <a:xfrm>
            <a:off x="6707516" y="2236596"/>
            <a:ext cx="4927758" cy="23633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6" name="Rectangle 15">
            <a:extLst>
              <a:ext uri="{FF2B5EF4-FFF2-40B4-BE49-F238E27FC236}">
                <a16:creationId xmlns:a16="http://schemas.microsoft.com/office/drawing/2014/main" xmlns="" id="{E5E479DB-793E-41F8-B838-96B74EE67CD8}"/>
              </a:ext>
            </a:extLst>
          </p:cNvPr>
          <p:cNvSpPr/>
          <p:nvPr/>
        </p:nvSpPr>
        <p:spPr>
          <a:xfrm>
            <a:off x="6707514" y="4730619"/>
            <a:ext cx="4927760" cy="18941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7" name="TextBox 16">
            <a:extLst>
              <a:ext uri="{FF2B5EF4-FFF2-40B4-BE49-F238E27FC236}">
                <a16:creationId xmlns:a16="http://schemas.microsoft.com/office/drawing/2014/main" xmlns="" id="{3F615523-DD99-425F-BCDD-0B0CB4722DBF}"/>
              </a:ext>
            </a:extLst>
          </p:cNvPr>
          <p:cNvSpPr txBox="1"/>
          <p:nvPr/>
        </p:nvSpPr>
        <p:spPr>
          <a:xfrm>
            <a:off x="6748303" y="4706563"/>
            <a:ext cx="4702628" cy="2031325"/>
          </a:xfrm>
          <a:prstGeom prst="rect">
            <a:avLst/>
          </a:prstGeom>
          <a:noFill/>
        </p:spPr>
        <p:txBody>
          <a:bodyPr wrap="square" rtlCol="0">
            <a:spAutoFit/>
          </a:bodyPr>
          <a:lstStyle/>
          <a:p>
            <a:pPr algn="ctr"/>
            <a:r>
              <a:rPr lang="en-NZ" b="1" dirty="0" err="1"/>
              <a:t>Hapū</a:t>
            </a:r>
            <a:r>
              <a:rPr lang="en-NZ" b="1" dirty="0"/>
              <a:t> Land Fund Committee</a:t>
            </a:r>
            <a:r>
              <a:rPr lang="en-NZ" dirty="0"/>
              <a:t>:</a:t>
            </a:r>
          </a:p>
          <a:p>
            <a:pPr lvl="0"/>
            <a:r>
              <a:rPr lang="en-NZ" dirty="0"/>
              <a:t> - 2 members of each Waitara </a:t>
            </a:r>
            <a:r>
              <a:rPr lang="en-NZ" dirty="0" err="1"/>
              <a:t>hapū</a:t>
            </a:r>
            <a:endParaRPr lang="en-NZ" dirty="0"/>
          </a:p>
          <a:p>
            <a:pPr lvl="0"/>
            <a:r>
              <a:rPr lang="en-NZ" dirty="0"/>
              <a:t>- It is a committee of Waitara Stat Board</a:t>
            </a:r>
          </a:p>
          <a:p>
            <a:r>
              <a:rPr lang="en-NZ" dirty="0"/>
              <a:t> </a:t>
            </a:r>
          </a:p>
          <a:p>
            <a:pPr marL="285750" indent="-285750">
              <a:buFontTx/>
              <a:buChar char="-"/>
            </a:pPr>
            <a:r>
              <a:rPr lang="en-NZ" b="1" dirty="0"/>
              <a:t>Determine</a:t>
            </a:r>
            <a:r>
              <a:rPr lang="en-NZ" dirty="0"/>
              <a:t> amounts and purposes of distributions from </a:t>
            </a:r>
            <a:r>
              <a:rPr lang="en-NZ" dirty="0" err="1"/>
              <a:t>Hapū</a:t>
            </a:r>
            <a:r>
              <a:rPr lang="en-NZ" dirty="0"/>
              <a:t> Land Fund. </a:t>
            </a:r>
          </a:p>
          <a:p>
            <a:endParaRPr lang="en-NZ" dirty="0"/>
          </a:p>
        </p:txBody>
      </p:sp>
      <p:cxnSp>
        <p:nvCxnSpPr>
          <p:cNvPr id="22" name="Straight Arrow Connector 21">
            <a:extLst>
              <a:ext uri="{FF2B5EF4-FFF2-40B4-BE49-F238E27FC236}">
                <a16:creationId xmlns:a16="http://schemas.microsoft.com/office/drawing/2014/main" xmlns="" id="{3D08C3E5-F4B6-4A68-B42C-B5D513FD3AA6}"/>
              </a:ext>
            </a:extLst>
          </p:cNvPr>
          <p:cNvCxnSpPr>
            <a:cxnSpLocks/>
          </p:cNvCxnSpPr>
          <p:nvPr/>
        </p:nvCxnSpPr>
        <p:spPr>
          <a:xfrm flipH="1">
            <a:off x="1362269" y="1794909"/>
            <a:ext cx="1701511" cy="1292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xmlns="" id="{DF28F2CE-207E-44C9-9A69-BBD31ACECDAC}"/>
              </a:ext>
            </a:extLst>
          </p:cNvPr>
          <p:cNvCxnSpPr>
            <a:cxnSpLocks/>
            <a:stCxn id="12" idx="2"/>
            <a:endCxn id="16" idx="1"/>
          </p:cNvCxnSpPr>
          <p:nvPr/>
        </p:nvCxnSpPr>
        <p:spPr>
          <a:xfrm>
            <a:off x="4423310" y="4845404"/>
            <a:ext cx="2284204" cy="832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xmlns="" id="{445FC6D9-7D8A-4556-A597-7DBC4E310A45}"/>
              </a:ext>
            </a:extLst>
          </p:cNvPr>
          <p:cNvCxnSpPr>
            <a:cxnSpLocks/>
          </p:cNvCxnSpPr>
          <p:nvPr/>
        </p:nvCxnSpPr>
        <p:spPr>
          <a:xfrm flipH="1" flipV="1">
            <a:off x="9897386" y="4246095"/>
            <a:ext cx="1035697" cy="10796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xmlns="" id="{17708BF3-5176-4F6F-AB16-1549BA498856}"/>
              </a:ext>
            </a:extLst>
          </p:cNvPr>
          <p:cNvCxnSpPr>
            <a:cxnSpLocks/>
          </p:cNvCxnSpPr>
          <p:nvPr/>
        </p:nvCxnSpPr>
        <p:spPr>
          <a:xfrm>
            <a:off x="3856029" y="2130528"/>
            <a:ext cx="866677" cy="956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3775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FEBE5A-3859-4C5F-9192-F2EB3DEB93A7}"/>
              </a:ext>
            </a:extLst>
          </p:cNvPr>
          <p:cNvSpPr>
            <a:spLocks noGrp="1"/>
          </p:cNvSpPr>
          <p:nvPr>
            <p:ph type="title"/>
          </p:nvPr>
        </p:nvSpPr>
        <p:spPr/>
        <p:txBody>
          <a:bodyPr/>
          <a:lstStyle/>
          <a:p>
            <a:pPr algn="ctr"/>
            <a:r>
              <a:rPr lang="en-NZ" dirty="0"/>
              <a:t>This version of the Bill:</a:t>
            </a:r>
          </a:p>
        </p:txBody>
      </p:sp>
      <p:sp>
        <p:nvSpPr>
          <p:cNvPr id="3" name="Content Placeholder 2">
            <a:extLst>
              <a:ext uri="{FF2B5EF4-FFF2-40B4-BE49-F238E27FC236}">
                <a16:creationId xmlns:a16="http://schemas.microsoft.com/office/drawing/2014/main" xmlns="" id="{E572146B-A635-40C7-893B-127CF659D440}"/>
              </a:ext>
            </a:extLst>
          </p:cNvPr>
          <p:cNvSpPr>
            <a:spLocks noGrp="1"/>
          </p:cNvSpPr>
          <p:nvPr>
            <p:ph idx="1"/>
          </p:nvPr>
        </p:nvSpPr>
        <p:spPr>
          <a:xfrm>
            <a:off x="838200" y="1352939"/>
            <a:ext cx="10515600" cy="5150498"/>
          </a:xfrm>
        </p:spPr>
        <p:txBody>
          <a:bodyPr>
            <a:normAutofit fontScale="85000" lnSpcReduction="20000"/>
          </a:bodyPr>
          <a:lstStyle/>
          <a:p>
            <a:r>
              <a:rPr lang="en-NZ" dirty="0"/>
              <a:t>Creates a committee for the health and management of the Waitara River.  All of TRC’s proceeds from the leases or freeholding will go to this committee.</a:t>
            </a:r>
          </a:p>
          <a:p>
            <a:r>
              <a:rPr lang="en-NZ" dirty="0"/>
              <a:t>The Committee is made up of all the iwi that have mana whenua over the river, stretching from </a:t>
            </a:r>
            <a:r>
              <a:rPr lang="en-NZ" dirty="0" err="1"/>
              <a:t>Te</a:t>
            </a:r>
            <a:r>
              <a:rPr lang="en-NZ" dirty="0"/>
              <a:t> </a:t>
            </a:r>
            <a:r>
              <a:rPr lang="en-NZ" dirty="0" err="1"/>
              <a:t>Atiawa</a:t>
            </a:r>
            <a:r>
              <a:rPr lang="en-NZ" dirty="0"/>
              <a:t> at the mouth, to </a:t>
            </a:r>
            <a:r>
              <a:rPr lang="en-NZ" dirty="0" err="1"/>
              <a:t>Ngati</a:t>
            </a:r>
            <a:r>
              <a:rPr lang="en-NZ" dirty="0"/>
              <a:t> </a:t>
            </a:r>
            <a:r>
              <a:rPr lang="en-NZ" dirty="0" err="1"/>
              <a:t>Maniapoto</a:t>
            </a:r>
            <a:r>
              <a:rPr lang="en-NZ" dirty="0"/>
              <a:t> (if they choose) at the top.</a:t>
            </a:r>
          </a:p>
          <a:p>
            <a:r>
              <a:rPr lang="en-NZ" dirty="0"/>
              <a:t>It is a joint committee – equal number of TRC people to iwi.</a:t>
            </a:r>
          </a:p>
          <a:p>
            <a:r>
              <a:rPr lang="en-NZ" dirty="0"/>
              <a:t>This is a </a:t>
            </a:r>
            <a:r>
              <a:rPr lang="en-NZ" b="1" dirty="0"/>
              <a:t>FIRST </a:t>
            </a:r>
            <a:r>
              <a:rPr lang="en-NZ" dirty="0"/>
              <a:t>– the committee makes </a:t>
            </a:r>
            <a:r>
              <a:rPr lang="en-NZ" b="1" dirty="0"/>
              <a:t>determinations</a:t>
            </a:r>
            <a:r>
              <a:rPr lang="en-NZ" dirty="0"/>
              <a:t> not recommendations.</a:t>
            </a:r>
          </a:p>
          <a:p>
            <a:r>
              <a:rPr lang="en-NZ" dirty="0"/>
              <a:t> </a:t>
            </a:r>
            <a:r>
              <a:rPr lang="en-NZ" b="1" dirty="0"/>
              <a:t>30% </a:t>
            </a:r>
            <a:r>
              <a:rPr lang="en-NZ" dirty="0"/>
              <a:t>of the TRC proceeds are </a:t>
            </a:r>
            <a:r>
              <a:rPr lang="en-NZ" b="1" dirty="0"/>
              <a:t>ringfenced </a:t>
            </a:r>
            <a:r>
              <a:rPr lang="en-NZ" dirty="0"/>
              <a:t> for the lower Waitara catchment (which is approximately at the </a:t>
            </a:r>
            <a:r>
              <a:rPr lang="en-NZ" dirty="0" err="1"/>
              <a:t>Te</a:t>
            </a:r>
            <a:r>
              <a:rPr lang="en-NZ" dirty="0"/>
              <a:t> </a:t>
            </a:r>
            <a:r>
              <a:rPr lang="en-NZ" dirty="0" err="1"/>
              <a:t>Atiawa</a:t>
            </a:r>
            <a:r>
              <a:rPr lang="en-NZ" dirty="0"/>
              <a:t>/</a:t>
            </a:r>
            <a:r>
              <a:rPr lang="en-NZ" dirty="0" err="1"/>
              <a:t>Ngati</a:t>
            </a:r>
            <a:r>
              <a:rPr lang="en-NZ" dirty="0"/>
              <a:t> Maru boundary) and the Waitara township.</a:t>
            </a:r>
          </a:p>
          <a:p>
            <a:r>
              <a:rPr lang="en-NZ" dirty="0"/>
              <a:t>Waitara </a:t>
            </a:r>
            <a:r>
              <a:rPr lang="en-NZ" dirty="0" err="1"/>
              <a:t>hapu</a:t>
            </a:r>
            <a:r>
              <a:rPr lang="en-NZ" dirty="0"/>
              <a:t> are on a subcommittee that makes recommendations to the joint committee about how the 30% should be used.</a:t>
            </a:r>
          </a:p>
          <a:p>
            <a:r>
              <a:rPr lang="en-NZ" dirty="0"/>
              <a:t>The joint committee </a:t>
            </a:r>
            <a:r>
              <a:rPr lang="en-NZ" b="1" dirty="0"/>
              <a:t>must have particular regard</a:t>
            </a:r>
            <a:r>
              <a:rPr lang="en-NZ" dirty="0"/>
              <a:t> for what the </a:t>
            </a:r>
            <a:r>
              <a:rPr lang="en-NZ" dirty="0" err="1"/>
              <a:t>hapū</a:t>
            </a:r>
            <a:r>
              <a:rPr lang="en-NZ" dirty="0"/>
              <a:t> subcommittee recommend.</a:t>
            </a:r>
          </a:p>
          <a:p>
            <a:r>
              <a:rPr lang="en-NZ" dirty="0"/>
              <a:t>If they don’t do what the </a:t>
            </a:r>
            <a:r>
              <a:rPr lang="en-NZ" dirty="0" err="1"/>
              <a:t>hapū</a:t>
            </a:r>
            <a:r>
              <a:rPr lang="en-NZ" dirty="0"/>
              <a:t> subcommittee recommend, they have to do a lot of extra consultation etc.</a:t>
            </a:r>
          </a:p>
        </p:txBody>
      </p:sp>
    </p:spTree>
    <p:extLst>
      <p:ext uri="{BB962C8B-B14F-4D97-AF65-F5344CB8AC3E}">
        <p14:creationId xmlns:p14="http://schemas.microsoft.com/office/powerpoint/2010/main" val="3133695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xmlns="" id="{4B69C4E5-EC47-4F5B-851E-42992715C8FB}"/>
              </a:ext>
            </a:extLst>
          </p:cNvPr>
          <p:cNvSpPr txBox="1">
            <a:spLocks noChangeArrowheads="1"/>
          </p:cNvSpPr>
          <p:nvPr/>
        </p:nvSpPr>
        <p:spPr bwMode="auto">
          <a:xfrm>
            <a:off x="4226333" y="463889"/>
            <a:ext cx="4170783" cy="1590179"/>
          </a:xfrm>
          <a:prstGeom prst="rect">
            <a:avLst/>
          </a:prstGeom>
          <a:solidFill>
            <a:srgbClr val="FFFFFF"/>
          </a:solidFill>
          <a:ln w="9525">
            <a:solidFill>
              <a:srgbClr val="0070C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n-NZ" altLang="en-US" sz="1400" b="1" i="0" u="none" strike="noStrike" cap="none" normalizeH="0" baseline="0" dirty="0">
                <a:ln>
                  <a:noFill/>
                </a:ln>
                <a:solidFill>
                  <a:schemeClr val="tx1"/>
                </a:solidFill>
                <a:effectLst/>
                <a:latin typeface="Arial" panose="020B0604020202020204" pitchFamily="34" charset="0"/>
              </a:rPr>
              <a:t>Taranaki Reginal Council</a:t>
            </a:r>
          </a:p>
          <a:p>
            <a:pPr marL="0" marR="0" lvl="0" indent="0" algn="l" defTabSz="914400" rtl="0" eaLnBrk="0" fontAlgn="base" latinLnBrk="0" hangingPunct="0">
              <a:lnSpc>
                <a:spcPct val="100000"/>
              </a:lnSpc>
              <a:spcBef>
                <a:spcPct val="0"/>
              </a:spcBef>
              <a:spcAft>
                <a:spcPct val="0"/>
              </a:spcAft>
              <a:buClrTx/>
              <a:buSzTx/>
              <a:tabLst/>
            </a:pPr>
            <a:r>
              <a:rPr kumimoji="0" lang="en-NZ" altLang="en-US" sz="1400" b="0" i="0" u="none" strike="noStrike" cap="none" normalizeH="0" baseline="0" dirty="0">
                <a:ln>
                  <a:noFill/>
                </a:ln>
                <a:solidFill>
                  <a:schemeClr val="tx1"/>
                </a:solidFill>
                <a:effectLst/>
                <a:latin typeface="Arial" panose="020B0604020202020204" pitchFamily="34" charset="0"/>
              </a:rPr>
              <a:t>- Establishes and empowers Waitara River Committee </a:t>
            </a:r>
          </a:p>
          <a:p>
            <a:pPr marL="0" marR="0" lvl="0" indent="0" algn="l" defTabSz="914400" rtl="0" eaLnBrk="0" fontAlgn="base" latinLnBrk="0" hangingPunct="0">
              <a:lnSpc>
                <a:spcPct val="100000"/>
              </a:lnSpc>
              <a:spcBef>
                <a:spcPct val="0"/>
              </a:spcBef>
              <a:spcAft>
                <a:spcPts val="800"/>
              </a:spcAft>
              <a:buClrTx/>
              <a:buSzTx/>
              <a:buFontTx/>
              <a:buNone/>
              <a:tabLst/>
            </a:pPr>
            <a:endParaRPr kumimoji="0" lang="en-NZ" altLang="en-US" sz="1400" b="0" i="0" u="none" strike="noStrike" cap="none" normalizeH="0" baseline="0" dirty="0">
              <a:ln>
                <a:noFill/>
              </a:ln>
              <a:solidFill>
                <a:schemeClr val="tx1"/>
              </a:solidFill>
              <a:effectLst/>
              <a:latin typeface="Arial" panose="020B0604020202020204" pitchFamily="34" charset="0"/>
            </a:endParaRPr>
          </a:p>
          <a:p>
            <a:pPr eaLnBrk="0" fontAlgn="base" hangingPunct="0">
              <a:spcBef>
                <a:spcPct val="0"/>
              </a:spcBef>
              <a:spcAft>
                <a:spcPct val="0"/>
              </a:spcAft>
            </a:pPr>
            <a:r>
              <a:rPr kumimoji="0" lang="en-NZ" altLang="en-US" sz="1400" b="0" i="0" u="none" strike="noStrike" cap="none" normalizeH="0" baseline="0" dirty="0">
                <a:ln>
                  <a:noFill/>
                </a:ln>
                <a:solidFill>
                  <a:schemeClr val="tx1"/>
                </a:solidFill>
                <a:effectLst/>
                <a:latin typeface="Arial" panose="020B0604020202020204" pitchFamily="34" charset="0"/>
              </a:rPr>
              <a:t>- Applies money in accordance with Committee determinations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
        <p:nvSpPr>
          <p:cNvPr id="3" name="Rectangle 2">
            <a:extLst>
              <a:ext uri="{FF2B5EF4-FFF2-40B4-BE49-F238E27FC236}">
                <a16:creationId xmlns:a16="http://schemas.microsoft.com/office/drawing/2014/main" xmlns="" id="{BCD7C6A7-A180-4CD8-AEAA-A8F8596A5756}"/>
              </a:ext>
            </a:extLst>
          </p:cNvPr>
          <p:cNvSpPr/>
          <p:nvPr/>
        </p:nvSpPr>
        <p:spPr>
          <a:xfrm>
            <a:off x="808653" y="2245210"/>
            <a:ext cx="4397829" cy="4355038"/>
          </a:xfrm>
          <a:prstGeom prst="rect">
            <a:avLst/>
          </a:prstGeom>
          <a:ln>
            <a:solidFill>
              <a:srgbClr val="0070C0"/>
            </a:solidFill>
          </a:ln>
        </p:spPr>
        <p:txBody>
          <a:bodyPr wrap="square">
            <a:spAutoFit/>
          </a:bodyPr>
          <a:lstStyle/>
          <a:p>
            <a:pPr algn="ctr">
              <a:spcAft>
                <a:spcPts val="0"/>
              </a:spcAft>
            </a:pPr>
            <a:r>
              <a:rPr lang="en-NZ" sz="1400" b="1" dirty="0">
                <a:effectLst/>
                <a:latin typeface="Arial" panose="020B0604020202020204" pitchFamily="34" charset="0"/>
                <a:ea typeface="Calibri" panose="020F0502020204030204" pitchFamily="34" charset="0"/>
                <a:cs typeface="Times New Roman" panose="02020603050405020304" pitchFamily="18" charset="0"/>
              </a:rPr>
              <a:t>Waitara River Committee</a:t>
            </a:r>
            <a:endParaRPr lang="en-NZ"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sz="1400" dirty="0">
                <a:effectLst/>
                <a:latin typeface="Arial" panose="020B0604020202020204" pitchFamily="34" charset="0"/>
                <a:ea typeface="Calibri" panose="020F0502020204030204" pitchFamily="34" charset="0"/>
                <a:cs typeface="Times New Roman" panose="02020603050405020304" pitchFamily="18" charset="0"/>
              </a:rPr>
              <a:t> </a:t>
            </a:r>
            <a:endParaRPr lang="en-NZ"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NZ" sz="1400" dirty="0">
                <a:effectLst/>
                <a:latin typeface="Arial" panose="020B0604020202020204" pitchFamily="34" charset="0"/>
                <a:ea typeface="Calibri" panose="020F0502020204030204" pitchFamily="34" charset="0"/>
                <a:cs typeface="Times New Roman" panose="02020603050405020304" pitchFamily="18" charset="0"/>
              </a:rPr>
              <a:t>TRC and Waitara River Authorities (iwi) – 50/50 membership.</a:t>
            </a:r>
            <a:endParaRPr lang="en-NZ"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sz="1400" dirty="0">
                <a:effectLst/>
                <a:latin typeface="Arial" panose="020B0604020202020204" pitchFamily="34" charset="0"/>
                <a:ea typeface="Calibri" panose="020F0502020204030204" pitchFamily="34" charset="0"/>
                <a:cs typeface="Times New Roman" panose="02020603050405020304" pitchFamily="18" charset="0"/>
              </a:rPr>
              <a:t> </a:t>
            </a:r>
            <a:endParaRPr lang="en-NZ"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sz="1400" b="1" dirty="0">
                <a:effectLst/>
                <a:latin typeface="Arial" panose="020B0604020202020204" pitchFamily="34" charset="0"/>
                <a:ea typeface="Calibri" panose="020F0502020204030204" pitchFamily="34" charset="0"/>
                <a:cs typeface="Times New Roman" panose="02020603050405020304" pitchFamily="18" charset="0"/>
              </a:rPr>
              <a:t>Determinations</a:t>
            </a:r>
            <a:r>
              <a:rPr lang="en-NZ" sz="1400" dirty="0">
                <a:effectLst/>
                <a:latin typeface="Arial" panose="020B0604020202020204" pitchFamily="34" charset="0"/>
                <a:ea typeface="Calibri" panose="020F0502020204030204" pitchFamily="34" charset="0"/>
                <a:cs typeface="Times New Roman" panose="02020603050405020304" pitchFamily="18" charset="0"/>
              </a:rPr>
              <a:t> on expenditure:</a:t>
            </a:r>
            <a:endParaRPr lang="en-NZ"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sz="1400" dirty="0">
                <a:effectLst/>
                <a:latin typeface="Arial" panose="020B0604020202020204" pitchFamily="34" charset="0"/>
                <a:ea typeface="Calibri" panose="020F0502020204030204" pitchFamily="34" charset="0"/>
                <a:cs typeface="Times New Roman" panose="02020603050405020304" pitchFamily="18" charset="0"/>
              </a:rPr>
              <a:t> </a:t>
            </a:r>
            <a:endParaRPr lang="en-NZ"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NZ" sz="1400" dirty="0">
                <a:latin typeface="Arial" panose="020B0604020202020204" pitchFamily="34" charset="0"/>
                <a:ea typeface="Calibri" panose="020F0502020204030204" pitchFamily="34" charset="0"/>
                <a:cs typeface="Times New Roman" panose="02020603050405020304" pitchFamily="18" charset="0"/>
              </a:rPr>
              <a:t>H</a:t>
            </a:r>
            <a:r>
              <a:rPr lang="en-NZ" sz="1400" dirty="0">
                <a:effectLst/>
                <a:latin typeface="Arial" panose="020B0604020202020204" pitchFamily="34" charset="0"/>
                <a:ea typeface="Calibri" panose="020F0502020204030204" pitchFamily="34" charset="0"/>
                <a:cs typeface="Times New Roman" panose="02020603050405020304" pitchFamily="18" charset="0"/>
              </a:rPr>
              <a:t>ealth and well-being of Waitara River (70%)</a:t>
            </a:r>
            <a:endParaRPr lang="en-NZ"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sz="1400" dirty="0">
                <a:effectLst/>
                <a:latin typeface="Arial" panose="020B0604020202020204" pitchFamily="34" charset="0"/>
                <a:ea typeface="Calibri" panose="020F0502020204030204" pitchFamily="34" charset="0"/>
                <a:cs typeface="Times New Roman" panose="02020603050405020304" pitchFamily="18" charset="0"/>
              </a:rPr>
              <a:t> (“</a:t>
            </a:r>
            <a:r>
              <a:rPr lang="en-NZ" sz="1400" dirty="0"/>
              <a:t>to determine the amounts and purposes of distributions of 70 percent of the TRC income toward the restoration, protection, and enhancement of the environmental, cultural, and spiritual health and well-being of the Waitara River”)</a:t>
            </a:r>
          </a:p>
          <a:p>
            <a:pPr>
              <a:spcAft>
                <a:spcPts val="0"/>
              </a:spcAft>
            </a:pPr>
            <a:endParaRPr lang="en-NZ"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Calibri" panose="020F0502020204030204" pitchFamily="34" charset="0"/>
              <a:buChar char="-"/>
            </a:pPr>
            <a:r>
              <a:rPr lang="en-NZ" sz="1400" dirty="0">
                <a:latin typeface="Arial" panose="020B0604020202020204" pitchFamily="34" charset="0"/>
                <a:ea typeface="Calibri" panose="020F0502020204030204" pitchFamily="34" charset="0"/>
                <a:cs typeface="Times New Roman" panose="02020603050405020304" pitchFamily="18" charset="0"/>
              </a:rPr>
              <a:t>M</a:t>
            </a:r>
            <a:r>
              <a:rPr lang="en-NZ" sz="1400" dirty="0">
                <a:effectLst/>
                <a:latin typeface="Arial" panose="020B0604020202020204" pitchFamily="34" charset="0"/>
                <a:ea typeface="Calibri" panose="020F0502020204030204" pitchFamily="34" charset="0"/>
                <a:cs typeface="Times New Roman" panose="02020603050405020304" pitchFamily="18" charset="0"/>
              </a:rPr>
              <a:t>atters in Waitara or lower catchment of river (</a:t>
            </a:r>
            <a:r>
              <a:rPr lang="en-NZ" sz="1400" b="1" dirty="0">
                <a:effectLst/>
                <a:latin typeface="Arial" panose="020B0604020202020204" pitchFamily="34" charset="0"/>
                <a:ea typeface="Calibri" panose="020F0502020204030204" pitchFamily="34" charset="0"/>
                <a:cs typeface="Times New Roman" panose="02020603050405020304" pitchFamily="18" charset="0"/>
              </a:rPr>
              <a:t>30%</a:t>
            </a:r>
            <a:r>
              <a:rPr lang="en-NZ" sz="1400" dirty="0">
                <a:effectLst/>
                <a:latin typeface="Arial" panose="020B0604020202020204" pitchFamily="34" charset="0"/>
                <a:ea typeface="Calibri" panose="020F0502020204030204" pitchFamily="34" charset="0"/>
                <a:cs typeface="Times New Roman" panose="02020603050405020304" pitchFamily="18" charset="0"/>
              </a:rPr>
              <a:t>)</a:t>
            </a:r>
            <a:endParaRPr lang="en-NZ"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spcAft>
                <a:spcPts val="0"/>
              </a:spcAft>
            </a:pPr>
            <a:r>
              <a:rPr lang="en-NZ" sz="1400" dirty="0">
                <a:effectLst/>
                <a:latin typeface="Arial" panose="020B0604020202020204" pitchFamily="34" charset="0"/>
                <a:ea typeface="Calibri" panose="020F0502020204030204" pitchFamily="34" charset="0"/>
                <a:cs typeface="Times New Roman" panose="02020603050405020304" pitchFamily="18" charset="0"/>
              </a:rPr>
              <a:t> </a:t>
            </a:r>
            <a:endParaRPr lang="en-NZ"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spcAft>
                <a:spcPts val="0"/>
              </a:spcAft>
              <a:buFont typeface="Courier New" panose="02070309020205020404" pitchFamily="49" charset="0"/>
              <a:buChar char="o"/>
            </a:pPr>
            <a:r>
              <a:rPr lang="en-NZ" sz="1400" dirty="0">
                <a:effectLst/>
                <a:latin typeface="Arial" panose="020B0604020202020204" pitchFamily="34" charset="0"/>
                <a:ea typeface="Calibri" panose="020F0502020204030204" pitchFamily="34" charset="0"/>
                <a:cs typeface="Times New Roman" panose="02020603050405020304" pitchFamily="18" charset="0"/>
              </a:rPr>
              <a:t>particular regard to recommendations of subcommittee</a:t>
            </a:r>
            <a:endParaRPr lang="en-NZ" sz="14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sz="1100" dirty="0">
                <a:effectLst/>
                <a:latin typeface="Arial" panose="020B0604020202020204" pitchFamily="34" charset="0"/>
                <a:ea typeface="Calibri" panose="020F0502020204030204" pitchFamily="34" charset="0"/>
                <a:cs typeface="Times New Roman" panose="02020603050405020304" pitchFamily="18" charset="0"/>
              </a:rPr>
              <a:t> </a:t>
            </a:r>
            <a:endParaRPr lang="en-NZ"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2795FA61-2576-4ED6-98E7-3A4863A2A08E}"/>
              </a:ext>
            </a:extLst>
          </p:cNvPr>
          <p:cNvSpPr/>
          <p:nvPr/>
        </p:nvSpPr>
        <p:spPr>
          <a:xfrm>
            <a:off x="6148873" y="3060817"/>
            <a:ext cx="5822303" cy="1477328"/>
          </a:xfrm>
          <a:prstGeom prst="rect">
            <a:avLst/>
          </a:prstGeom>
          <a:ln>
            <a:solidFill>
              <a:srgbClr val="0070C0"/>
            </a:solidFill>
          </a:ln>
        </p:spPr>
        <p:txBody>
          <a:bodyPr wrap="square">
            <a:spAutoFit/>
          </a:bodyPr>
          <a:lstStyle/>
          <a:p>
            <a:pPr algn="ctr">
              <a:spcAft>
                <a:spcPts val="0"/>
              </a:spcAft>
            </a:pPr>
            <a:r>
              <a:rPr lang="en-NZ" b="1" dirty="0">
                <a:latin typeface="Arial" panose="020B0604020202020204" pitchFamily="34" charset="0"/>
                <a:ea typeface="Calibri" panose="020F0502020204030204" pitchFamily="34" charset="0"/>
                <a:cs typeface="Times New Roman" panose="02020603050405020304" pitchFamily="18" charset="0"/>
              </a:rPr>
              <a:t>Subcommittee</a:t>
            </a:r>
            <a:endParaRPr lang="en-NZ"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dirty="0">
                <a:latin typeface="Arial" panose="020B0604020202020204" pitchFamily="34" charset="0"/>
                <a:ea typeface="Calibri" panose="020F0502020204030204" pitchFamily="34" charset="0"/>
                <a:cs typeface="Times New Roman" panose="02020603050405020304" pitchFamily="18" charset="0"/>
              </a:rPr>
              <a:t> </a:t>
            </a:r>
            <a:endParaRPr lang="en-NZ" sz="2000" dirty="0">
              <a:effectLst/>
              <a:latin typeface="Calibri" panose="020F0502020204030204" pitchFamily="34" charset="0"/>
              <a:ea typeface="Calibri" panose="020F0502020204030204" pitchFamily="34" charset="0"/>
              <a:cs typeface="Times New Roman" panose="02020603050405020304" pitchFamily="18" charset="0"/>
            </a:endParaRPr>
          </a:p>
          <a:p>
            <a:pPr lvl="0"/>
            <a:r>
              <a:rPr lang="en-NZ" dirty="0"/>
              <a:t>- 2 members of each Waitara </a:t>
            </a:r>
            <a:r>
              <a:rPr lang="en-NZ" dirty="0" err="1"/>
              <a:t>hapū</a:t>
            </a:r>
            <a:endParaRPr lang="en-NZ" dirty="0"/>
          </a:p>
          <a:p>
            <a:pPr>
              <a:spcAft>
                <a:spcPts val="0"/>
              </a:spcAft>
            </a:pPr>
            <a:r>
              <a:rPr lang="en-NZ" dirty="0">
                <a:latin typeface="Arial" panose="020B0604020202020204" pitchFamily="34" charset="0"/>
                <a:ea typeface="Calibri" panose="020F0502020204030204" pitchFamily="34" charset="0"/>
                <a:cs typeface="Times New Roman" panose="02020603050405020304" pitchFamily="18" charset="0"/>
              </a:rPr>
              <a:t> </a:t>
            </a:r>
            <a:endParaRPr lang="en-NZ"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NZ" b="1" dirty="0">
                <a:latin typeface="Arial" panose="020B0604020202020204" pitchFamily="34" charset="0"/>
                <a:ea typeface="Calibri" panose="020F0502020204030204" pitchFamily="34" charset="0"/>
                <a:cs typeface="Times New Roman" panose="02020603050405020304" pitchFamily="18" charset="0"/>
              </a:rPr>
              <a:t>Recommendations</a:t>
            </a:r>
            <a:r>
              <a:rPr lang="en-NZ" dirty="0">
                <a:latin typeface="Arial" panose="020B0604020202020204" pitchFamily="34" charset="0"/>
                <a:ea typeface="Calibri" panose="020F0502020204030204" pitchFamily="34" charset="0"/>
                <a:cs typeface="Times New Roman" panose="02020603050405020304" pitchFamily="18" charset="0"/>
              </a:rPr>
              <a:t> on the </a:t>
            </a:r>
            <a:r>
              <a:rPr lang="en-NZ" b="1" dirty="0">
                <a:latin typeface="Arial" panose="020B0604020202020204" pitchFamily="34" charset="0"/>
                <a:ea typeface="Calibri" panose="020F0502020204030204" pitchFamily="34" charset="0"/>
                <a:cs typeface="Times New Roman" panose="02020603050405020304" pitchFamily="18" charset="0"/>
              </a:rPr>
              <a:t>30%</a:t>
            </a:r>
            <a:r>
              <a:rPr lang="en-NZ" dirty="0">
                <a:latin typeface="Arial" panose="020B0604020202020204" pitchFamily="34" charset="0"/>
                <a:ea typeface="Calibri" panose="020F0502020204030204" pitchFamily="34" charset="0"/>
                <a:cs typeface="Times New Roman" panose="02020603050405020304" pitchFamily="18" charset="0"/>
              </a:rPr>
              <a:t> portion of expenditure</a:t>
            </a:r>
            <a:endParaRPr lang="en-NZ" sz="20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7" name="Straight Arrow Connector 6">
            <a:extLst>
              <a:ext uri="{FF2B5EF4-FFF2-40B4-BE49-F238E27FC236}">
                <a16:creationId xmlns:a16="http://schemas.microsoft.com/office/drawing/2014/main" xmlns="" id="{C851AC24-3F62-463F-940D-ABBBD9368E21}"/>
              </a:ext>
            </a:extLst>
          </p:cNvPr>
          <p:cNvCxnSpPr>
            <a:cxnSpLocks/>
          </p:cNvCxnSpPr>
          <p:nvPr/>
        </p:nvCxnSpPr>
        <p:spPr>
          <a:xfrm flipH="1" flipV="1">
            <a:off x="5010540" y="3228393"/>
            <a:ext cx="1138333" cy="8210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7ABCFEAD-EF50-45C7-BA4D-0545D8204774}"/>
              </a:ext>
            </a:extLst>
          </p:cNvPr>
          <p:cNvCxnSpPr>
            <a:cxnSpLocks/>
          </p:cNvCxnSpPr>
          <p:nvPr/>
        </p:nvCxnSpPr>
        <p:spPr>
          <a:xfrm flipV="1">
            <a:off x="2761861" y="1110343"/>
            <a:ext cx="1315616" cy="1134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61777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2387</Words>
  <Application>Microsoft Office PowerPoint</Application>
  <PresentationFormat>Custom</PresentationFormat>
  <Paragraphs>146</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New Plymouth District Council Local Purposes (Waitara Lands) Bill Overview Presentation</vt:lpstr>
      <vt:lpstr>The Bill you submitted on:</vt:lpstr>
      <vt:lpstr>The Bill you submitted on:</vt:lpstr>
      <vt:lpstr> How the money from land sales is split:</vt:lpstr>
      <vt:lpstr>NPDC and TRC proceeds at a glance:</vt:lpstr>
      <vt:lpstr>This version of the Bill:</vt:lpstr>
      <vt:lpstr>PowerPoint Presentation</vt:lpstr>
      <vt:lpstr>This version of the Bill:</vt:lpstr>
      <vt:lpstr>PowerPoint Presentation</vt:lpstr>
      <vt:lpstr>Leaseholders’ Rights</vt:lpstr>
      <vt:lpstr>Latest developments with the progress of the Bill:</vt:lpstr>
      <vt:lpstr>The SOP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Plymouth District Council Local Purposes Bill</dc:title>
  <dc:creator>oliboys@gmail.com</dc:creator>
  <cp:lastModifiedBy>TM Porter</cp:lastModifiedBy>
  <cp:revision>22</cp:revision>
  <dcterms:created xsi:type="dcterms:W3CDTF">2017-07-21T08:59:54Z</dcterms:created>
  <dcterms:modified xsi:type="dcterms:W3CDTF">2017-09-23T09:02:07Z</dcterms:modified>
</cp:coreProperties>
</file>